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6"/>
  </p:sldMasterIdLst>
  <p:notesMasterIdLst>
    <p:notesMasterId r:id="rId23"/>
  </p:notesMasterIdLst>
  <p:sldIdLst>
    <p:sldId id="256" r:id="rId7"/>
    <p:sldId id="257" r:id="rId8"/>
    <p:sldId id="258" r:id="rId9"/>
    <p:sldId id="260" r:id="rId10"/>
    <p:sldId id="261" r:id="rId11"/>
    <p:sldId id="262" r:id="rId12"/>
    <p:sldId id="263" r:id="rId13"/>
    <p:sldId id="264" r:id="rId14"/>
    <p:sldId id="265" r:id="rId15"/>
    <p:sldId id="266" r:id="rId16"/>
    <p:sldId id="268" r:id="rId17"/>
    <p:sldId id="267" r:id="rId18"/>
    <p:sldId id="269" r:id="rId19"/>
    <p:sldId id="270" r:id="rId20"/>
    <p:sldId id="271" r:id="rId21"/>
    <p:sldId id="272" r:id="rId22"/>
  </p:sldIdLst>
  <p:sldSz cx="9144000" cy="57165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3AB8"/>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1564"/>
  </p:normalViewPr>
  <p:slideViewPr>
    <p:cSldViewPr snapToGrid="0" snapToObjects="1">
      <p:cViewPr varScale="1">
        <p:scale>
          <a:sx n="37" d="100"/>
          <a:sy n="37" d="100"/>
        </p:scale>
        <p:origin x="130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4794D3-8C50-E744-AB12-1CE9E1AEEF96}" type="datetimeFigureOut">
              <a:rPr lang="en-US" smtClean="0"/>
              <a:t>2/14/2020</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9EDA31-14F9-4041-BB60-F78012C12F17}" type="slidenum">
              <a:rPr lang="en-US" smtClean="0"/>
              <a:t>‹#›</a:t>
            </a:fld>
            <a:endParaRPr lang="en-US"/>
          </a:p>
        </p:txBody>
      </p:sp>
    </p:spTree>
    <p:extLst>
      <p:ext uri="{BB962C8B-B14F-4D97-AF65-F5344CB8AC3E}">
        <p14:creationId xmlns:p14="http://schemas.microsoft.com/office/powerpoint/2010/main" val="2264625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Innovation Festival brings together people from all over the world to share their skills and interests to solve problems and come up with new ideas. This year we would like children to add their skills into the mix and as part of the festival, help us solve some big problems that the whole world needs to consider</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UN Sustainable Development Goals were introduced in 2015, by the United Nations, to the world.  To live in a healthy, peaceful and prosperous world the 17 Global Goals (SDG’s) need to be solved and we all need to know about them. </a:t>
            </a:r>
          </a:p>
          <a:p>
            <a:r>
              <a:rPr lang="en-GB" b="0" dirty="0">
                <a:effectLst/>
              </a:rPr>
              <a:t/>
            </a:r>
            <a:br>
              <a:rPr lang="en-GB" b="0" dirty="0">
                <a:effectLst/>
              </a:rPr>
            </a:br>
            <a:endParaRPr lang="en-US" dirty="0"/>
          </a:p>
        </p:txBody>
      </p:sp>
      <p:sp>
        <p:nvSpPr>
          <p:cNvPr id="4" name="Slide Number Placeholder 3"/>
          <p:cNvSpPr>
            <a:spLocks noGrp="1"/>
          </p:cNvSpPr>
          <p:nvPr>
            <p:ph type="sldNum" sz="quarter" idx="5"/>
          </p:nvPr>
        </p:nvSpPr>
        <p:spPr/>
        <p:txBody>
          <a:bodyPr/>
          <a:lstStyle/>
          <a:p>
            <a:fld id="{459EDA31-14F9-4041-BB60-F78012C12F17}" type="slidenum">
              <a:rPr lang="en-US" smtClean="0"/>
              <a:t>1</a:t>
            </a:fld>
            <a:endParaRPr lang="en-US"/>
          </a:p>
        </p:txBody>
      </p:sp>
    </p:spTree>
    <p:extLst>
      <p:ext uri="{BB962C8B-B14F-4D97-AF65-F5344CB8AC3E}">
        <p14:creationId xmlns:p14="http://schemas.microsoft.com/office/powerpoint/2010/main" val="2965669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dirty="0"/>
              <a:t/>
            </a:r>
            <a:br>
              <a:rPr lang="en-GB" dirty="0"/>
            </a:br>
            <a:r>
              <a:rPr lang="en-GB" sz="1200" b="0" i="0" u="none" strike="noStrike" kern="1200" dirty="0">
                <a:solidFill>
                  <a:schemeClr val="tx1"/>
                </a:solidFill>
                <a:effectLst/>
                <a:latin typeface="+mn-lt"/>
                <a:ea typeface="+mn-ea"/>
                <a:cs typeface="+mn-cs"/>
              </a:rPr>
              <a:t>Discuss the Goals together - encourage pupils to think about which goal they think is most important and why? </a:t>
            </a:r>
            <a:endParaRPr lang="en-GB" b="0" dirty="0">
              <a:effectLst/>
            </a:endParaRPr>
          </a:p>
          <a:p>
            <a:r>
              <a:rPr lang="en-GB" dirty="0"/>
              <a:t/>
            </a:r>
            <a:br>
              <a:rPr lang="en-GB" dirty="0"/>
            </a:br>
            <a:endParaRPr lang="en-US" dirty="0"/>
          </a:p>
        </p:txBody>
      </p:sp>
      <p:sp>
        <p:nvSpPr>
          <p:cNvPr id="4" name="Slide Number Placeholder 3"/>
          <p:cNvSpPr>
            <a:spLocks noGrp="1"/>
          </p:cNvSpPr>
          <p:nvPr>
            <p:ph type="sldNum" sz="quarter" idx="5"/>
          </p:nvPr>
        </p:nvSpPr>
        <p:spPr/>
        <p:txBody>
          <a:bodyPr/>
          <a:lstStyle/>
          <a:p>
            <a:fld id="{459EDA31-14F9-4041-BB60-F78012C12F17}" type="slidenum">
              <a:rPr lang="en-US" smtClean="0"/>
              <a:t>10</a:t>
            </a:fld>
            <a:endParaRPr lang="en-US"/>
          </a:p>
        </p:txBody>
      </p:sp>
    </p:spTree>
    <p:extLst>
      <p:ext uri="{BB962C8B-B14F-4D97-AF65-F5344CB8AC3E}">
        <p14:creationId xmlns:p14="http://schemas.microsoft.com/office/powerpoint/2010/main" val="1474618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r>
            <a:br>
              <a:rPr lang="en-GB" dirty="0"/>
            </a:br>
            <a:r>
              <a:rPr lang="en-GB" dirty="0"/>
              <a:t>Encourage Learners to think about what needs to happen for the change to occur and for the Goals to be met by 2030….</a:t>
            </a:r>
            <a:endParaRPr lang="en-US" dirty="0"/>
          </a:p>
        </p:txBody>
      </p:sp>
      <p:sp>
        <p:nvSpPr>
          <p:cNvPr id="4" name="Slide Number Placeholder 3"/>
          <p:cNvSpPr>
            <a:spLocks noGrp="1"/>
          </p:cNvSpPr>
          <p:nvPr>
            <p:ph type="sldNum" sz="quarter" idx="5"/>
          </p:nvPr>
        </p:nvSpPr>
        <p:spPr/>
        <p:txBody>
          <a:bodyPr/>
          <a:lstStyle/>
          <a:p>
            <a:fld id="{459EDA31-14F9-4041-BB60-F78012C12F17}" type="slidenum">
              <a:rPr lang="en-US" smtClean="0"/>
              <a:t>11</a:t>
            </a:fld>
            <a:endParaRPr lang="en-US"/>
          </a:p>
        </p:txBody>
      </p:sp>
    </p:spTree>
    <p:extLst>
      <p:ext uri="{BB962C8B-B14F-4D97-AF65-F5344CB8AC3E}">
        <p14:creationId xmlns:p14="http://schemas.microsoft.com/office/powerpoint/2010/main" val="2490071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r>
            <a:br>
              <a:rPr lang="en-GB" dirty="0"/>
            </a:br>
            <a:r>
              <a:rPr lang="en-GB" dirty="0"/>
              <a:t>What do these words mean and and can you think of examples for each? </a:t>
            </a:r>
            <a:endParaRPr lang="en-US" dirty="0"/>
          </a:p>
        </p:txBody>
      </p:sp>
      <p:sp>
        <p:nvSpPr>
          <p:cNvPr id="4" name="Slide Number Placeholder 3"/>
          <p:cNvSpPr>
            <a:spLocks noGrp="1"/>
          </p:cNvSpPr>
          <p:nvPr>
            <p:ph type="sldNum" sz="quarter" idx="5"/>
          </p:nvPr>
        </p:nvSpPr>
        <p:spPr/>
        <p:txBody>
          <a:bodyPr/>
          <a:lstStyle/>
          <a:p>
            <a:fld id="{459EDA31-14F9-4041-BB60-F78012C12F17}" type="slidenum">
              <a:rPr lang="en-US" smtClean="0"/>
              <a:t>12</a:t>
            </a:fld>
            <a:endParaRPr lang="en-US"/>
          </a:p>
        </p:txBody>
      </p:sp>
    </p:spTree>
    <p:extLst>
      <p:ext uri="{BB962C8B-B14F-4D97-AF65-F5344CB8AC3E}">
        <p14:creationId xmlns:p14="http://schemas.microsoft.com/office/powerpoint/2010/main" val="1066469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solve the problems the world is presented with, we need YOU all to have an enterprising nature, do what you are great at and think how you can contribute to and solve the </a:t>
            </a:r>
            <a:r>
              <a:rPr lang="en-GB" dirty="0" smtClean="0"/>
              <a:t>SDGs</a:t>
            </a:r>
            <a:r>
              <a:rPr lang="en-GB" dirty="0"/>
              <a:t>, to make sure we sustain our planet and ensure world has equality. </a:t>
            </a:r>
            <a:br>
              <a:rPr lang="en-GB" dirty="0"/>
            </a:br>
            <a:endParaRPr lang="en-US" dirty="0"/>
          </a:p>
        </p:txBody>
      </p:sp>
      <p:sp>
        <p:nvSpPr>
          <p:cNvPr id="4" name="Slide Number Placeholder 3"/>
          <p:cNvSpPr>
            <a:spLocks noGrp="1"/>
          </p:cNvSpPr>
          <p:nvPr>
            <p:ph type="sldNum" sz="quarter" idx="5"/>
          </p:nvPr>
        </p:nvSpPr>
        <p:spPr/>
        <p:txBody>
          <a:bodyPr/>
          <a:lstStyle/>
          <a:p>
            <a:fld id="{459EDA31-14F9-4041-BB60-F78012C12F17}" type="slidenum">
              <a:rPr lang="en-US" smtClean="0"/>
              <a:t>13</a:t>
            </a:fld>
            <a:endParaRPr lang="en-US"/>
          </a:p>
        </p:txBody>
      </p:sp>
    </p:spTree>
    <p:extLst>
      <p:ext uri="{BB962C8B-B14F-4D97-AF65-F5344CB8AC3E}">
        <p14:creationId xmlns:p14="http://schemas.microsoft.com/office/powerpoint/2010/main" val="2294198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none" strike="noStrike" kern="1200" dirty="0">
                <a:solidFill>
                  <a:schemeClr val="tx1"/>
                </a:solidFill>
                <a:effectLst/>
                <a:latin typeface="+mn-lt"/>
                <a:ea typeface="+mn-ea"/>
                <a:cs typeface="+mn-cs"/>
              </a:rPr>
              <a:t>ACTIVITY: Can you think about ways your class / school could support the </a:t>
            </a:r>
            <a:r>
              <a:rPr lang="en-GB" sz="1200" b="1" i="0" u="none" strike="noStrike" kern="1200" dirty="0" smtClean="0">
                <a:solidFill>
                  <a:schemeClr val="tx1"/>
                </a:solidFill>
                <a:effectLst/>
                <a:latin typeface="+mn-lt"/>
                <a:ea typeface="+mn-ea"/>
                <a:cs typeface="+mn-cs"/>
              </a:rPr>
              <a:t>achievement of the Goals? </a:t>
            </a:r>
            <a:endParaRPr lang="en-GB" sz="1200" b="1" i="0" u="none" strike="noStrike" kern="1200" dirty="0">
              <a:solidFill>
                <a:schemeClr val="tx1"/>
              </a:solidFill>
              <a:effectLst/>
              <a:latin typeface="+mn-lt"/>
              <a:ea typeface="+mn-ea"/>
              <a:cs typeface="+mn-cs"/>
            </a:endParaRPr>
          </a:p>
          <a:p>
            <a:pPr rtl="0"/>
            <a:endParaRPr lang="en-GB" sz="1200" b="1" i="0" u="none" strike="noStrike" kern="1200" dirty="0">
              <a:solidFill>
                <a:schemeClr val="tx1"/>
              </a:solidFill>
              <a:effectLst/>
              <a:latin typeface="+mn-lt"/>
              <a:ea typeface="+mn-ea"/>
              <a:cs typeface="+mn-cs"/>
            </a:endParaRPr>
          </a:p>
          <a:p>
            <a:pPr rtl="0"/>
            <a:r>
              <a:rPr lang="en-GB" sz="1200" b="1" i="0" u="none" strike="noStrike" kern="1200" dirty="0">
                <a:solidFill>
                  <a:schemeClr val="tx1"/>
                </a:solidFill>
                <a:effectLst/>
                <a:latin typeface="+mn-lt"/>
                <a:ea typeface="+mn-ea"/>
                <a:cs typeface="+mn-cs"/>
              </a:rPr>
              <a:t>ACTIVITY: </a:t>
            </a:r>
            <a:r>
              <a:rPr lang="en-GB" sz="1200" b="0" i="0" u="none" strike="noStrike" kern="1200" dirty="0">
                <a:solidFill>
                  <a:schemeClr val="tx1"/>
                </a:solidFill>
                <a:effectLst/>
                <a:latin typeface="+mn-lt"/>
                <a:ea typeface="+mn-ea"/>
                <a:cs typeface="+mn-cs"/>
              </a:rPr>
              <a:t>Encourage pupils to think about the skills </a:t>
            </a:r>
            <a:r>
              <a:rPr lang="en-GB" sz="1200" b="0" i="0" u="none" strike="noStrike" kern="1200" dirty="0" smtClean="0">
                <a:solidFill>
                  <a:schemeClr val="tx1"/>
                </a:solidFill>
                <a:effectLst/>
                <a:latin typeface="+mn-lt"/>
                <a:ea typeface="+mn-ea"/>
                <a:cs typeface="+mn-cs"/>
              </a:rPr>
              <a:t>needed </a:t>
            </a:r>
            <a:r>
              <a:rPr lang="en-GB" sz="1200" b="0" i="0" u="none" strike="noStrike" kern="1200" dirty="0">
                <a:solidFill>
                  <a:schemeClr val="tx1"/>
                </a:solidFill>
                <a:effectLst/>
                <a:latin typeface="+mn-lt"/>
                <a:ea typeface="+mn-ea"/>
                <a:cs typeface="+mn-cs"/>
              </a:rPr>
              <a:t>to help solve the goals: </a:t>
            </a:r>
            <a:endParaRPr lang="en-GB" b="0" dirty="0">
              <a:effectLst/>
            </a:endParaRPr>
          </a:p>
          <a:p>
            <a:pPr marL="171450" indent="-171450" rtl="0" fontAlgn="base">
              <a:buFont typeface="Arial" panose="020B0604020202020204" pitchFamily="34" charset="0"/>
              <a:buChar char="•"/>
            </a:pPr>
            <a:r>
              <a:rPr lang="en-GB" sz="1200" b="0" i="0" u="none" strike="noStrike" kern="1200" dirty="0">
                <a:solidFill>
                  <a:schemeClr val="tx1"/>
                </a:solidFill>
                <a:effectLst/>
                <a:latin typeface="+mn-lt"/>
                <a:ea typeface="+mn-ea"/>
                <a:cs typeface="+mn-cs"/>
              </a:rPr>
              <a:t>Problem solving </a:t>
            </a:r>
          </a:p>
          <a:p>
            <a:pPr marL="171450" indent="-171450" rtl="0" fontAlgn="base">
              <a:buFont typeface="Arial" panose="020B0604020202020204" pitchFamily="34" charset="0"/>
              <a:buChar char="•"/>
            </a:pPr>
            <a:r>
              <a:rPr lang="en-GB" sz="1200" b="0" i="0" u="none" strike="noStrike" kern="1200" dirty="0">
                <a:solidFill>
                  <a:schemeClr val="tx1"/>
                </a:solidFill>
                <a:effectLst/>
                <a:latin typeface="+mn-lt"/>
                <a:ea typeface="+mn-ea"/>
                <a:cs typeface="+mn-cs"/>
              </a:rPr>
              <a:t>Science skills</a:t>
            </a:r>
          </a:p>
          <a:p>
            <a:pPr marL="171450" indent="-171450" rtl="0" fontAlgn="base">
              <a:buFont typeface="Arial" panose="020B0604020202020204" pitchFamily="34" charset="0"/>
              <a:buChar char="•"/>
            </a:pPr>
            <a:r>
              <a:rPr lang="en-GB" sz="1200" b="0" i="0" u="none" strike="noStrike" kern="1200" dirty="0">
                <a:solidFill>
                  <a:schemeClr val="tx1"/>
                </a:solidFill>
                <a:effectLst/>
                <a:latin typeface="+mn-lt"/>
                <a:ea typeface="+mn-ea"/>
                <a:cs typeface="+mn-cs"/>
              </a:rPr>
              <a:t>Teamwork </a:t>
            </a:r>
          </a:p>
          <a:p>
            <a:pPr marL="171450" indent="-171450" rtl="0" fontAlgn="base">
              <a:buFont typeface="Arial" panose="020B0604020202020204" pitchFamily="34" charset="0"/>
              <a:buChar char="•"/>
            </a:pPr>
            <a:r>
              <a:rPr lang="en-GB" sz="1200" b="0" i="0" u="none" strike="noStrike" kern="1200" dirty="0">
                <a:solidFill>
                  <a:schemeClr val="tx1"/>
                </a:solidFill>
                <a:effectLst/>
                <a:latin typeface="+mn-lt"/>
                <a:ea typeface="+mn-ea"/>
                <a:cs typeface="+mn-cs"/>
              </a:rPr>
              <a:t>Resilience </a:t>
            </a:r>
          </a:p>
          <a:p>
            <a:pPr marL="171450" indent="-171450" rtl="0" fontAlgn="base">
              <a:buFont typeface="Arial" panose="020B0604020202020204" pitchFamily="34" charset="0"/>
              <a:buChar char="•"/>
            </a:pPr>
            <a:r>
              <a:rPr lang="en-GB" sz="1200" b="0" i="0" u="none" strike="noStrike" kern="1200" dirty="0">
                <a:solidFill>
                  <a:schemeClr val="tx1"/>
                </a:solidFill>
                <a:effectLst/>
                <a:latin typeface="+mn-lt"/>
                <a:ea typeface="+mn-ea"/>
                <a:cs typeface="+mn-cs"/>
              </a:rPr>
              <a:t>Maths </a:t>
            </a:r>
          </a:p>
          <a:p>
            <a:pPr marL="171450" indent="-171450" rtl="0" fontAlgn="base">
              <a:buFont typeface="Arial" panose="020B0604020202020204" pitchFamily="34" charset="0"/>
              <a:buChar char="•"/>
            </a:pPr>
            <a:r>
              <a:rPr lang="en-GB" sz="1200" b="0" i="0" u="none" strike="noStrike" kern="1200" dirty="0">
                <a:solidFill>
                  <a:schemeClr val="tx1"/>
                </a:solidFill>
                <a:effectLst/>
                <a:latin typeface="+mn-lt"/>
                <a:ea typeface="+mn-ea"/>
                <a:cs typeface="+mn-cs"/>
              </a:rPr>
              <a:t>Engineering</a:t>
            </a:r>
          </a:p>
          <a:p>
            <a:pPr marL="171450" indent="-171450" rtl="0" fontAlgn="base">
              <a:buFont typeface="Arial" panose="020B0604020202020204" pitchFamily="34" charset="0"/>
              <a:buChar char="•"/>
            </a:pPr>
            <a:r>
              <a:rPr lang="en-GB" sz="1200" b="0" i="0" u="none" strike="noStrike" kern="1200" dirty="0">
                <a:solidFill>
                  <a:schemeClr val="tx1"/>
                </a:solidFill>
                <a:effectLst/>
                <a:latin typeface="+mn-lt"/>
                <a:ea typeface="+mn-ea"/>
                <a:cs typeface="+mn-cs"/>
              </a:rPr>
              <a:t>Coding </a:t>
            </a:r>
          </a:p>
          <a:p>
            <a:pPr marL="171450" indent="-171450" rtl="0" fontAlgn="base">
              <a:buFont typeface="Arial" panose="020B0604020202020204" pitchFamily="34" charset="0"/>
              <a:buChar char="•"/>
            </a:pPr>
            <a:r>
              <a:rPr lang="en-GB" sz="1200" b="0" i="0" u="none" strike="noStrike" kern="1200" dirty="0">
                <a:solidFill>
                  <a:schemeClr val="tx1"/>
                </a:solidFill>
                <a:effectLst/>
                <a:latin typeface="+mn-lt"/>
                <a:ea typeface="+mn-ea"/>
                <a:cs typeface="+mn-cs"/>
              </a:rPr>
              <a:t>Communication </a:t>
            </a:r>
            <a:endParaRPr lang="en-GB" sz="1200" b="0" i="0" u="none" strike="noStrike" kern="1200" dirty="0" smtClean="0">
              <a:solidFill>
                <a:schemeClr val="tx1"/>
              </a:solidFill>
              <a:effectLst/>
              <a:latin typeface="+mn-lt"/>
              <a:ea typeface="+mn-ea"/>
              <a:cs typeface="+mn-cs"/>
            </a:endParaRPr>
          </a:p>
          <a:p>
            <a:pPr marL="171450" indent="-171450" rtl="0" fontAlgn="base">
              <a:buFont typeface="Arial" panose="020B0604020202020204" pitchFamily="34" charset="0"/>
              <a:buChar char="•"/>
            </a:pPr>
            <a:r>
              <a:rPr lang="en-GB" sz="1200" b="0" i="0" u="none" strike="noStrike" kern="1200" dirty="0" smtClean="0">
                <a:solidFill>
                  <a:schemeClr val="tx1"/>
                </a:solidFill>
                <a:effectLst/>
                <a:latin typeface="+mn-lt"/>
                <a:ea typeface="+mn-ea"/>
                <a:cs typeface="+mn-cs"/>
              </a:rPr>
              <a:t>Listening</a:t>
            </a:r>
          </a:p>
          <a:p>
            <a:pPr marL="171450" indent="-171450" rtl="0" fontAlgn="base">
              <a:buFont typeface="Arial" panose="020B0604020202020204" pitchFamily="34" charset="0"/>
              <a:buChar char="•"/>
            </a:pPr>
            <a:r>
              <a:rPr lang="en-GB" sz="1200" b="0" i="0" u="none" strike="noStrike" kern="1200" dirty="0" smtClean="0">
                <a:solidFill>
                  <a:schemeClr val="tx1"/>
                </a:solidFill>
                <a:effectLst/>
                <a:latin typeface="+mn-lt"/>
                <a:ea typeface="+mn-ea"/>
                <a:cs typeface="+mn-cs"/>
              </a:rPr>
              <a:t>Sharing</a:t>
            </a:r>
            <a:r>
              <a:rPr lang="en-GB" sz="1200" b="0" i="0" u="none" strike="noStrike" kern="1200" baseline="0" dirty="0" smtClean="0">
                <a:solidFill>
                  <a:schemeClr val="tx1"/>
                </a:solidFill>
                <a:effectLst/>
                <a:latin typeface="+mn-lt"/>
                <a:ea typeface="+mn-ea"/>
                <a:cs typeface="+mn-cs"/>
              </a:rPr>
              <a:t> ideas</a:t>
            </a:r>
            <a:endParaRPr lang="en-GB" sz="1200" b="0"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GB" sz="1200" b="0" i="0" u="none" strike="noStrike" kern="1200" dirty="0" smtClean="0">
                <a:solidFill>
                  <a:schemeClr val="tx1"/>
                </a:solidFill>
                <a:effectLst/>
                <a:latin typeface="+mn-lt"/>
                <a:ea typeface="+mn-ea"/>
                <a:cs typeface="+mn-cs"/>
              </a:rPr>
              <a:t>Motivation</a:t>
            </a:r>
          </a:p>
          <a:p>
            <a:pPr marL="171450" indent="-171450" rtl="0" fontAlgn="base">
              <a:buFont typeface="Arial" panose="020B0604020202020204" pitchFamily="34" charset="0"/>
              <a:buChar char="•"/>
            </a:pPr>
            <a:endParaRPr lang="en-GB" sz="1200" b="0" i="0" u="none" strike="noStrike" kern="1200" dirty="0">
              <a:solidFill>
                <a:schemeClr val="tx1"/>
              </a:solidFill>
              <a:effectLst/>
              <a:latin typeface="+mn-lt"/>
              <a:ea typeface="+mn-ea"/>
              <a:cs typeface="+mn-cs"/>
            </a:endParaRPr>
          </a:p>
          <a:p>
            <a:r>
              <a:rPr lang="en-GB" b="0" dirty="0">
                <a:effectLst/>
              </a:rPr>
              <a:t/>
            </a:r>
            <a:br>
              <a:rPr lang="en-GB" b="0" dirty="0">
                <a:effectLst/>
              </a:rPr>
            </a:br>
            <a:endParaRPr lang="en-GB" sz="1200" b="1" i="0" u="none" strike="noStrike" kern="1200" dirty="0">
              <a:solidFill>
                <a:schemeClr val="tx1"/>
              </a:solidFill>
              <a:effectLst/>
              <a:latin typeface="+mn-lt"/>
              <a:ea typeface="+mn-ea"/>
              <a:cs typeface="+mn-cs"/>
            </a:endParaRPr>
          </a:p>
          <a:p>
            <a:pPr rtl="0"/>
            <a:r>
              <a:rPr lang="en-GB" sz="1200" b="0" i="0" u="none" strike="noStrike" kern="1200" dirty="0">
                <a:solidFill>
                  <a:schemeClr val="tx1"/>
                </a:solidFill>
                <a:effectLst/>
                <a:latin typeface="+mn-lt"/>
                <a:ea typeface="+mn-ea"/>
                <a:cs typeface="+mn-cs"/>
              </a:rPr>
              <a:t>At the festival you will meet, and take part in activities that will help you explore the goals further AND develop lots of these skills further. We are really excited that you will be joining us and look forward to seeing you. </a:t>
            </a:r>
          </a:p>
          <a:p>
            <a:pPr rtl="0"/>
            <a:endParaRPr lang="en-GB" b="0" dirty="0">
              <a:effectLst/>
            </a:endParaRPr>
          </a:p>
          <a:p>
            <a:pPr rtl="0"/>
            <a:r>
              <a:rPr lang="en-GB" sz="1200" b="0" i="0" u="none" strike="noStrike" kern="1200" dirty="0">
                <a:solidFill>
                  <a:schemeClr val="tx1"/>
                </a:solidFill>
                <a:effectLst/>
                <a:latin typeface="+mn-lt"/>
                <a:ea typeface="+mn-ea"/>
                <a:cs typeface="+mn-cs"/>
              </a:rPr>
              <a:t>Until then, we will be sharing more resources with you so you can keep exploring….</a:t>
            </a:r>
          </a:p>
          <a:p>
            <a:pPr rtl="0"/>
            <a:endParaRPr lang="en-GB" b="0" dirty="0">
              <a:effectLst/>
            </a:endParaRPr>
          </a:p>
          <a:p>
            <a:r>
              <a:rPr lang="en-GB" dirty="0"/>
              <a:t/>
            </a:r>
            <a:br>
              <a:rPr lang="en-GB" dirty="0"/>
            </a:br>
            <a:r>
              <a:rPr lang="en-GB" dirty="0"/>
              <a:t/>
            </a:r>
            <a:br>
              <a:rPr lang="en-GB" dirty="0"/>
            </a:br>
            <a:endParaRPr lang="en-US" dirty="0"/>
          </a:p>
        </p:txBody>
      </p:sp>
      <p:sp>
        <p:nvSpPr>
          <p:cNvPr id="4" name="Slide Number Placeholder 3"/>
          <p:cNvSpPr>
            <a:spLocks noGrp="1"/>
          </p:cNvSpPr>
          <p:nvPr>
            <p:ph type="sldNum" sz="quarter" idx="5"/>
          </p:nvPr>
        </p:nvSpPr>
        <p:spPr/>
        <p:txBody>
          <a:bodyPr/>
          <a:lstStyle/>
          <a:p>
            <a:fld id="{459EDA31-14F9-4041-BB60-F78012C12F17}" type="slidenum">
              <a:rPr lang="en-US" smtClean="0"/>
              <a:t>14</a:t>
            </a:fld>
            <a:endParaRPr lang="en-US"/>
          </a:p>
        </p:txBody>
      </p:sp>
    </p:spTree>
    <p:extLst>
      <p:ext uri="{BB962C8B-B14F-4D97-AF65-F5344CB8AC3E}">
        <p14:creationId xmlns:p14="http://schemas.microsoft.com/office/powerpoint/2010/main" val="162343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dirty="0">
                <a:solidFill>
                  <a:schemeClr val="tx1"/>
                </a:solidFill>
                <a:effectLst/>
                <a:latin typeface="+mn-lt"/>
                <a:ea typeface="+mn-ea"/>
                <a:cs typeface="+mn-cs"/>
              </a:rPr>
              <a:t>Learners could choose a goal to focus on or think about all of the goals… how could they become Global Ambassadors, share with their families and community? </a:t>
            </a:r>
            <a:endParaRPr lang="en-GB" b="0" dirty="0">
              <a:effectLst/>
            </a:endParaRPr>
          </a:p>
          <a:p>
            <a:r>
              <a:rPr lang="en-GB" dirty="0"/>
              <a:t/>
            </a:r>
            <a:br>
              <a:rPr lang="en-GB" dirty="0"/>
            </a:br>
            <a:r>
              <a:rPr lang="en-GB" dirty="0"/>
              <a:t/>
            </a:r>
            <a:br>
              <a:rPr lang="en-GB" dirty="0"/>
            </a:br>
            <a:endParaRPr lang="en-US" dirty="0"/>
          </a:p>
        </p:txBody>
      </p:sp>
      <p:sp>
        <p:nvSpPr>
          <p:cNvPr id="4" name="Slide Number Placeholder 3"/>
          <p:cNvSpPr>
            <a:spLocks noGrp="1"/>
          </p:cNvSpPr>
          <p:nvPr>
            <p:ph type="sldNum" sz="quarter" idx="5"/>
          </p:nvPr>
        </p:nvSpPr>
        <p:spPr/>
        <p:txBody>
          <a:bodyPr/>
          <a:lstStyle/>
          <a:p>
            <a:fld id="{459EDA31-14F9-4041-BB60-F78012C12F17}" type="slidenum">
              <a:rPr lang="en-US" smtClean="0"/>
              <a:t>15</a:t>
            </a:fld>
            <a:endParaRPr lang="en-US"/>
          </a:p>
        </p:txBody>
      </p:sp>
    </p:spTree>
    <p:extLst>
      <p:ext uri="{BB962C8B-B14F-4D97-AF65-F5344CB8AC3E}">
        <p14:creationId xmlns:p14="http://schemas.microsoft.com/office/powerpoint/2010/main" val="1255265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dirty="0">
                <a:solidFill>
                  <a:schemeClr val="tx1"/>
                </a:solidFill>
                <a:effectLst/>
                <a:latin typeface="+mn-lt"/>
                <a:ea typeface="+mn-ea"/>
                <a:cs typeface="+mn-cs"/>
              </a:rPr>
              <a:t>At the festival you will meet, and take part in activities that will help you explore the goals further AND develop lots of these skills further. We are really excited that you will be joining us and look forward to seeing you. </a:t>
            </a:r>
          </a:p>
          <a:p>
            <a:pPr rtl="0"/>
            <a:endParaRPr lang="en-GB" b="0" dirty="0">
              <a:effectLst/>
            </a:endParaRPr>
          </a:p>
          <a:p>
            <a:pPr rtl="0"/>
            <a:r>
              <a:rPr lang="en-GB" sz="1200" b="0" i="0" u="none" strike="noStrike" kern="1200" dirty="0">
                <a:solidFill>
                  <a:schemeClr val="tx1"/>
                </a:solidFill>
                <a:effectLst/>
                <a:latin typeface="+mn-lt"/>
                <a:ea typeface="+mn-ea"/>
                <a:cs typeface="+mn-cs"/>
              </a:rPr>
              <a:t>Until then, we will be sharing more resources with you so you can keep exploring….</a:t>
            </a:r>
            <a:endParaRPr lang="en-GB" b="0" dirty="0">
              <a:effectLst/>
            </a:endParaRPr>
          </a:p>
          <a:p>
            <a:r>
              <a:rPr lang="en-GB" dirty="0"/>
              <a:t/>
            </a:r>
            <a:br>
              <a:rPr lang="en-GB" dirty="0"/>
            </a:br>
            <a:r>
              <a:rPr lang="en-GB" dirty="0"/>
              <a:t/>
            </a:r>
            <a:br>
              <a:rPr lang="en-GB" dirty="0"/>
            </a:br>
            <a:endParaRPr lang="en-US" dirty="0"/>
          </a:p>
        </p:txBody>
      </p:sp>
      <p:sp>
        <p:nvSpPr>
          <p:cNvPr id="4" name="Slide Number Placeholder 3"/>
          <p:cNvSpPr>
            <a:spLocks noGrp="1"/>
          </p:cNvSpPr>
          <p:nvPr>
            <p:ph type="sldNum" sz="quarter" idx="5"/>
          </p:nvPr>
        </p:nvSpPr>
        <p:spPr/>
        <p:txBody>
          <a:bodyPr/>
          <a:lstStyle/>
          <a:p>
            <a:fld id="{459EDA31-14F9-4041-BB60-F78012C12F17}" type="slidenum">
              <a:rPr lang="en-US" smtClean="0"/>
              <a:t>16</a:t>
            </a:fld>
            <a:endParaRPr lang="en-US"/>
          </a:p>
        </p:txBody>
      </p:sp>
    </p:spTree>
    <p:extLst>
      <p:ext uri="{BB962C8B-B14F-4D97-AF65-F5344CB8AC3E}">
        <p14:creationId xmlns:p14="http://schemas.microsoft.com/office/powerpoint/2010/main" val="236838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Introducing </a:t>
            </a:r>
            <a:r>
              <a:rPr lang="en-US" dirty="0"/>
              <a:t>the first Workshop in the series of 3</a:t>
            </a:r>
            <a:r>
              <a:rPr lang="en-US" dirty="0" smtClean="0"/>
              <a:t>.</a:t>
            </a:r>
          </a:p>
          <a:p>
            <a:endParaRPr lang="en-US" dirty="0"/>
          </a:p>
          <a:p>
            <a:r>
              <a:rPr lang="en-US" dirty="0"/>
              <a:t>The Global Goals is our starting point and something we think </a:t>
            </a:r>
            <a:r>
              <a:rPr lang="en-US" b="1" dirty="0"/>
              <a:t>all</a:t>
            </a:r>
            <a:r>
              <a:rPr lang="en-US" dirty="0"/>
              <a:t> children and young people should be aware of.</a:t>
            </a:r>
          </a:p>
        </p:txBody>
      </p:sp>
      <p:sp>
        <p:nvSpPr>
          <p:cNvPr id="4" name="Slide Number Placeholder 3"/>
          <p:cNvSpPr>
            <a:spLocks noGrp="1"/>
          </p:cNvSpPr>
          <p:nvPr>
            <p:ph type="sldNum" sz="quarter" idx="5"/>
          </p:nvPr>
        </p:nvSpPr>
        <p:spPr/>
        <p:txBody>
          <a:bodyPr/>
          <a:lstStyle/>
          <a:p>
            <a:fld id="{459EDA31-14F9-4041-BB60-F78012C12F17}" type="slidenum">
              <a:rPr lang="en-US" smtClean="0"/>
              <a:t>2</a:t>
            </a:fld>
            <a:endParaRPr lang="en-US"/>
          </a:p>
        </p:txBody>
      </p:sp>
    </p:spTree>
    <p:extLst>
      <p:ext uri="{BB962C8B-B14F-4D97-AF65-F5344CB8AC3E}">
        <p14:creationId xmlns:p14="http://schemas.microsoft.com/office/powerpoint/2010/main" val="3707171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dirty="0">
                <a:solidFill>
                  <a:schemeClr val="tx1"/>
                </a:solidFill>
                <a:effectLst/>
                <a:latin typeface="+mn-lt"/>
                <a:ea typeface="+mn-ea"/>
                <a:cs typeface="+mn-cs"/>
              </a:rPr>
              <a:t>Our world is a really big place and lots of people live on our planet (over 7 billion) as well as animals and sea creatures. We all need to live off the land and we all need access to food, water, clothes, oxygen and a place to call home.</a:t>
            </a:r>
            <a:endParaRPr lang="en-GB" b="0" dirty="0">
              <a:effectLst/>
            </a:endParaRPr>
          </a:p>
          <a:p>
            <a:r>
              <a:rPr lang="en-GB" b="0" dirty="0">
                <a:effectLst/>
              </a:rPr>
              <a:t/>
            </a:r>
            <a:br>
              <a:rPr lang="en-GB" b="0" dirty="0">
                <a:effectLst/>
              </a:rPr>
            </a:br>
            <a:endParaRPr lang="en-US" dirty="0"/>
          </a:p>
        </p:txBody>
      </p:sp>
      <p:sp>
        <p:nvSpPr>
          <p:cNvPr id="4" name="Slide Number Placeholder 3"/>
          <p:cNvSpPr>
            <a:spLocks noGrp="1"/>
          </p:cNvSpPr>
          <p:nvPr>
            <p:ph type="sldNum" sz="quarter" idx="5"/>
          </p:nvPr>
        </p:nvSpPr>
        <p:spPr/>
        <p:txBody>
          <a:bodyPr/>
          <a:lstStyle/>
          <a:p>
            <a:fld id="{459EDA31-14F9-4041-BB60-F78012C12F17}" type="slidenum">
              <a:rPr lang="en-US" smtClean="0"/>
              <a:t>3</a:t>
            </a:fld>
            <a:endParaRPr lang="en-US"/>
          </a:p>
        </p:txBody>
      </p:sp>
    </p:spTree>
    <p:extLst>
      <p:ext uri="{BB962C8B-B14F-4D97-AF65-F5344CB8AC3E}">
        <p14:creationId xmlns:p14="http://schemas.microsoft.com/office/powerpoint/2010/main" val="1223924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1" u="none" strike="noStrike" kern="1200" dirty="0">
                <a:solidFill>
                  <a:schemeClr val="tx1"/>
                </a:solidFill>
                <a:effectLst/>
                <a:latin typeface="+mn-lt"/>
                <a:ea typeface="+mn-ea"/>
                <a:cs typeface="+mn-cs"/>
              </a:rPr>
              <a:t>What else do you think we need access to? Think about when you feel poorly, where you are today, what powers your home etc. </a:t>
            </a:r>
            <a:endParaRPr lang="en-GB" b="0" dirty="0">
              <a:effectLst/>
            </a:endParaRPr>
          </a:p>
          <a:p>
            <a:r>
              <a:rPr lang="en-GB" dirty="0"/>
              <a:t/>
            </a:r>
            <a:br>
              <a:rPr lang="en-GB" dirty="0"/>
            </a:br>
            <a:endParaRPr lang="en-US" dirty="0"/>
          </a:p>
        </p:txBody>
      </p:sp>
      <p:sp>
        <p:nvSpPr>
          <p:cNvPr id="4" name="Slide Number Placeholder 3"/>
          <p:cNvSpPr>
            <a:spLocks noGrp="1"/>
          </p:cNvSpPr>
          <p:nvPr>
            <p:ph type="sldNum" sz="quarter" idx="5"/>
          </p:nvPr>
        </p:nvSpPr>
        <p:spPr/>
        <p:txBody>
          <a:bodyPr/>
          <a:lstStyle/>
          <a:p>
            <a:fld id="{459EDA31-14F9-4041-BB60-F78012C12F17}" type="slidenum">
              <a:rPr lang="en-US" smtClean="0"/>
              <a:t>4</a:t>
            </a:fld>
            <a:endParaRPr lang="en-US"/>
          </a:p>
        </p:txBody>
      </p:sp>
    </p:spTree>
    <p:extLst>
      <p:ext uri="{BB962C8B-B14F-4D97-AF65-F5344CB8AC3E}">
        <p14:creationId xmlns:p14="http://schemas.microsoft.com/office/powerpoint/2010/main" val="1557968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dirty="0"/>
              <a:t/>
            </a:r>
            <a:br>
              <a:rPr lang="en-GB" dirty="0"/>
            </a:br>
            <a:r>
              <a:rPr lang="en-GB" sz="1200" b="0" i="1" u="none" strike="noStrike" kern="1200" dirty="0">
                <a:solidFill>
                  <a:schemeClr val="tx1"/>
                </a:solidFill>
                <a:effectLst/>
                <a:latin typeface="+mn-lt"/>
                <a:ea typeface="+mn-ea"/>
                <a:cs typeface="+mn-cs"/>
              </a:rPr>
              <a:t>Do you think everyone all over the world has access to all of these things? Do you think we are luckier than others?</a:t>
            </a:r>
            <a:r>
              <a:rPr lang="en-GB" sz="1200" b="0" i="0" u="none" strike="noStrike" kern="1200" dirty="0">
                <a:solidFill>
                  <a:schemeClr val="tx1"/>
                </a:solidFill>
                <a:effectLst/>
                <a:latin typeface="+mn-lt"/>
                <a:ea typeface="+mn-ea"/>
                <a:cs typeface="+mn-cs"/>
              </a:rPr>
              <a:t> </a:t>
            </a:r>
            <a:endParaRPr lang="en-GB" b="0" dirty="0">
              <a:effectLst/>
            </a:endParaRPr>
          </a:p>
          <a:p>
            <a:r>
              <a:rPr lang="en-GB" dirty="0"/>
              <a:t/>
            </a:r>
            <a:br>
              <a:rPr lang="en-GB" dirty="0"/>
            </a:br>
            <a:endParaRPr lang="en-US" dirty="0"/>
          </a:p>
        </p:txBody>
      </p:sp>
      <p:sp>
        <p:nvSpPr>
          <p:cNvPr id="4" name="Slide Number Placeholder 3"/>
          <p:cNvSpPr>
            <a:spLocks noGrp="1"/>
          </p:cNvSpPr>
          <p:nvPr>
            <p:ph type="sldNum" sz="quarter" idx="5"/>
          </p:nvPr>
        </p:nvSpPr>
        <p:spPr/>
        <p:txBody>
          <a:bodyPr/>
          <a:lstStyle/>
          <a:p>
            <a:fld id="{459EDA31-14F9-4041-BB60-F78012C12F17}" type="slidenum">
              <a:rPr lang="en-US" smtClean="0"/>
              <a:t>5</a:t>
            </a:fld>
            <a:endParaRPr lang="en-US"/>
          </a:p>
        </p:txBody>
      </p:sp>
    </p:spTree>
    <p:extLst>
      <p:ext uri="{BB962C8B-B14F-4D97-AF65-F5344CB8AC3E}">
        <p14:creationId xmlns:p14="http://schemas.microsoft.com/office/powerpoint/2010/main" val="3839820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dirty="0"/>
              <a:t/>
            </a:r>
            <a:br>
              <a:rPr lang="en-GB" dirty="0"/>
            </a:br>
            <a:r>
              <a:rPr lang="en-GB" sz="1200" b="0" i="1" u="none" strike="noStrike" kern="1200" dirty="0">
                <a:solidFill>
                  <a:schemeClr val="tx1"/>
                </a:solidFill>
                <a:effectLst/>
                <a:latin typeface="+mn-lt"/>
                <a:ea typeface="+mn-ea"/>
                <a:cs typeface="+mn-cs"/>
              </a:rPr>
              <a:t>Do you think everyone all over the world has access to all of these things? Do you think we are luckier than others?</a:t>
            </a:r>
            <a:r>
              <a:rPr lang="en-GB" sz="1200" b="0" i="0" u="none" strike="noStrike" kern="1200" dirty="0">
                <a:solidFill>
                  <a:schemeClr val="tx1"/>
                </a:solidFill>
                <a:effectLst/>
                <a:latin typeface="+mn-lt"/>
                <a:ea typeface="+mn-ea"/>
                <a:cs typeface="+mn-cs"/>
              </a:rPr>
              <a:t> </a:t>
            </a:r>
            <a:endParaRPr lang="en-GB" b="0" dirty="0">
              <a:effectLst/>
            </a:endParaRPr>
          </a:p>
          <a:p>
            <a:r>
              <a:rPr lang="en-GB" dirty="0"/>
              <a:t/>
            </a:r>
            <a:br>
              <a:rPr lang="en-GB" dirty="0"/>
            </a:br>
            <a:endParaRPr lang="en-US" dirty="0"/>
          </a:p>
        </p:txBody>
      </p:sp>
      <p:sp>
        <p:nvSpPr>
          <p:cNvPr id="4" name="Slide Number Placeholder 3"/>
          <p:cNvSpPr>
            <a:spLocks noGrp="1"/>
          </p:cNvSpPr>
          <p:nvPr>
            <p:ph type="sldNum" sz="quarter" idx="5"/>
          </p:nvPr>
        </p:nvSpPr>
        <p:spPr/>
        <p:txBody>
          <a:bodyPr/>
          <a:lstStyle/>
          <a:p>
            <a:fld id="{459EDA31-14F9-4041-BB60-F78012C12F17}" type="slidenum">
              <a:rPr lang="en-US" smtClean="0"/>
              <a:t>6</a:t>
            </a:fld>
            <a:endParaRPr lang="en-US"/>
          </a:p>
        </p:txBody>
      </p:sp>
    </p:spTree>
    <p:extLst>
      <p:ext uri="{BB962C8B-B14F-4D97-AF65-F5344CB8AC3E}">
        <p14:creationId xmlns:p14="http://schemas.microsoft.com/office/powerpoint/2010/main" val="3288824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dirty="0">
                <a:solidFill>
                  <a:schemeClr val="tx1"/>
                </a:solidFill>
                <a:effectLst/>
                <a:latin typeface="+mn-lt"/>
                <a:ea typeface="+mn-ea"/>
                <a:cs typeface="+mn-cs"/>
              </a:rPr>
              <a:t>How does that make you feel? Does it worry you, concern you, make you angry or sad? </a:t>
            </a:r>
          </a:p>
          <a:p>
            <a:pPr rtl="0"/>
            <a:endParaRPr lang="en-GB" sz="1200" b="0" i="0" u="none" strike="noStrike" kern="1200" dirty="0">
              <a:solidFill>
                <a:schemeClr val="tx1"/>
              </a:solidFill>
              <a:effectLst/>
              <a:latin typeface="+mn-lt"/>
              <a:ea typeface="+mn-ea"/>
              <a:cs typeface="+mn-cs"/>
            </a:endParaRPr>
          </a:p>
          <a:p>
            <a:pPr rtl="0"/>
            <a:r>
              <a:rPr lang="en-GB" sz="1200" b="0" i="0" u="none" strike="noStrike" kern="1200" dirty="0">
                <a:solidFill>
                  <a:schemeClr val="tx1"/>
                </a:solidFill>
                <a:effectLst/>
                <a:latin typeface="+mn-lt"/>
                <a:ea typeface="+mn-ea"/>
                <a:cs typeface="+mn-cs"/>
              </a:rPr>
              <a:t>Teacher Tip: You could encourage learners to add their thought on to post it and explore. Push them on adjectives and why. We want to evoke emotion and create desire to make a change/difference.</a:t>
            </a:r>
            <a:r>
              <a:rPr lang="en-GB" dirty="0"/>
              <a:t/>
            </a:r>
            <a:br>
              <a:rPr lang="en-GB" dirty="0"/>
            </a:br>
            <a:endParaRPr lang="en-US" dirty="0"/>
          </a:p>
        </p:txBody>
      </p:sp>
      <p:sp>
        <p:nvSpPr>
          <p:cNvPr id="4" name="Slide Number Placeholder 3"/>
          <p:cNvSpPr>
            <a:spLocks noGrp="1"/>
          </p:cNvSpPr>
          <p:nvPr>
            <p:ph type="sldNum" sz="quarter" idx="5"/>
          </p:nvPr>
        </p:nvSpPr>
        <p:spPr/>
        <p:txBody>
          <a:bodyPr/>
          <a:lstStyle/>
          <a:p>
            <a:fld id="{459EDA31-14F9-4041-BB60-F78012C12F17}" type="slidenum">
              <a:rPr lang="en-US" smtClean="0"/>
              <a:t>7</a:t>
            </a:fld>
            <a:endParaRPr lang="en-US"/>
          </a:p>
        </p:txBody>
      </p:sp>
    </p:spTree>
    <p:extLst>
      <p:ext uri="{BB962C8B-B14F-4D97-AF65-F5344CB8AC3E}">
        <p14:creationId xmlns:p14="http://schemas.microsoft.com/office/powerpoint/2010/main" val="1526983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create change we need a catalyst / a spark and a reaction, just like the one you have shown there…. </a:t>
            </a:r>
            <a:endParaRPr lang="en-GB" dirty="0" smtClean="0"/>
          </a:p>
          <a:p>
            <a:endParaRPr lang="en-GB" dirty="0" smtClean="0"/>
          </a:p>
          <a:p>
            <a:r>
              <a:rPr lang="en-GB" dirty="0" smtClean="0"/>
              <a:t>Governments </a:t>
            </a:r>
            <a:r>
              <a:rPr lang="en-GB" dirty="0"/>
              <a:t>joined together in 2015 and </a:t>
            </a:r>
            <a:r>
              <a:rPr lang="en-GB" dirty="0" smtClean="0"/>
              <a:t>came </a:t>
            </a:r>
            <a:r>
              <a:rPr lang="en-GB" dirty="0"/>
              <a:t>up with this….</a:t>
            </a:r>
            <a:br>
              <a:rPr lang="en-GB" dirty="0"/>
            </a:br>
            <a:endParaRPr lang="en-US" dirty="0"/>
          </a:p>
        </p:txBody>
      </p:sp>
      <p:sp>
        <p:nvSpPr>
          <p:cNvPr id="4" name="Slide Number Placeholder 3"/>
          <p:cNvSpPr>
            <a:spLocks noGrp="1"/>
          </p:cNvSpPr>
          <p:nvPr>
            <p:ph type="sldNum" sz="quarter" idx="5"/>
          </p:nvPr>
        </p:nvSpPr>
        <p:spPr/>
        <p:txBody>
          <a:bodyPr/>
          <a:lstStyle/>
          <a:p>
            <a:fld id="{459EDA31-14F9-4041-BB60-F78012C12F17}" type="slidenum">
              <a:rPr lang="en-US" smtClean="0"/>
              <a:t>8</a:t>
            </a:fld>
            <a:endParaRPr lang="en-US"/>
          </a:p>
        </p:txBody>
      </p:sp>
    </p:spTree>
    <p:extLst>
      <p:ext uri="{BB962C8B-B14F-4D97-AF65-F5344CB8AC3E}">
        <p14:creationId xmlns:p14="http://schemas.microsoft.com/office/powerpoint/2010/main" val="852590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r>
            <a:br>
              <a:rPr lang="en-GB" dirty="0"/>
            </a:br>
            <a:r>
              <a:rPr lang="en-GB" sz="1200" b="0" i="0" u="none" strike="noStrike" kern="1200" dirty="0">
                <a:solidFill>
                  <a:schemeClr val="tx1"/>
                </a:solidFill>
                <a:effectLst/>
                <a:latin typeface="+mn-lt"/>
                <a:ea typeface="+mn-ea"/>
                <a:cs typeface="+mn-cs"/>
              </a:rPr>
              <a:t>In 2015 the United Nations (this is when countries from all across the world get together to share and discuss how they can work together to make the world a better </a:t>
            </a:r>
            <a:r>
              <a:rPr lang="en-GB" sz="1200" b="0" i="0" u="none" strike="noStrike" kern="1200" dirty="0" smtClean="0">
                <a:solidFill>
                  <a:schemeClr val="tx1"/>
                </a:solidFill>
                <a:effectLst/>
                <a:latin typeface="+mn-lt"/>
                <a:ea typeface="+mn-ea"/>
                <a:cs typeface="+mn-cs"/>
              </a:rPr>
              <a:t>place), </a:t>
            </a:r>
            <a:r>
              <a:rPr lang="en-GB" sz="1200" b="0" i="0" u="none" strike="noStrike" kern="1200" dirty="0">
                <a:solidFill>
                  <a:schemeClr val="tx1"/>
                </a:solidFill>
                <a:effectLst/>
                <a:latin typeface="+mn-lt"/>
                <a:ea typeface="+mn-ea"/>
                <a:cs typeface="+mn-cs"/>
              </a:rPr>
              <a:t>met and created a plan of what needs to happen to make the world better</a:t>
            </a:r>
            <a:r>
              <a:rPr lang="en-GB" sz="1200" b="0" i="0" u="none" strike="noStrike" kern="1200" dirty="0" smtClean="0">
                <a:solidFill>
                  <a:schemeClr val="tx1"/>
                </a:solidFill>
                <a:effectLst/>
                <a:latin typeface="+mn-lt"/>
                <a:ea typeface="+mn-ea"/>
                <a:cs typeface="+mn-cs"/>
              </a:rPr>
              <a:t>. </a:t>
            </a:r>
          </a:p>
          <a:p>
            <a:endParaRPr lang="en-GB" sz="1200" b="0" i="0" u="none" strike="noStrike" kern="1200" dirty="0" smtClean="0">
              <a:solidFill>
                <a:schemeClr val="tx1"/>
              </a:solidFill>
              <a:effectLst/>
              <a:latin typeface="+mn-lt"/>
              <a:ea typeface="+mn-ea"/>
              <a:cs typeface="+mn-cs"/>
            </a:endParaRPr>
          </a:p>
          <a:p>
            <a:r>
              <a:rPr lang="en-GB" sz="1200" b="0" i="0" u="none" strike="noStrike" kern="1200" dirty="0" smtClean="0">
                <a:solidFill>
                  <a:schemeClr val="tx1"/>
                </a:solidFill>
                <a:effectLst/>
                <a:latin typeface="+mn-lt"/>
                <a:ea typeface="+mn-ea"/>
                <a:cs typeface="+mn-cs"/>
              </a:rPr>
              <a:t>The </a:t>
            </a:r>
            <a:r>
              <a:rPr lang="en-GB" sz="1200" b="0" i="0" u="none" strike="noStrike" kern="1200" dirty="0">
                <a:solidFill>
                  <a:schemeClr val="tx1"/>
                </a:solidFill>
                <a:effectLst/>
                <a:latin typeface="+mn-lt"/>
                <a:ea typeface="+mn-ea"/>
                <a:cs typeface="+mn-cs"/>
              </a:rPr>
              <a:t>UN gave themselves a deadline to see change happen - 2030. </a:t>
            </a:r>
            <a:r>
              <a:rPr lang="en-GB" sz="1200" b="0" i="1" u="none" strike="noStrike" kern="1200" dirty="0">
                <a:solidFill>
                  <a:schemeClr val="tx1"/>
                </a:solidFill>
                <a:effectLst/>
                <a:latin typeface="+mn-lt"/>
                <a:ea typeface="+mn-ea"/>
                <a:cs typeface="+mn-cs"/>
              </a:rPr>
              <a:t> How old will you be then? What do you imagine yourself doing in 2030?  Working, married, a millionaire, living on Mars? </a:t>
            </a:r>
            <a:endParaRPr lang="en-US" dirty="0"/>
          </a:p>
        </p:txBody>
      </p:sp>
      <p:sp>
        <p:nvSpPr>
          <p:cNvPr id="4" name="Slide Number Placeholder 3"/>
          <p:cNvSpPr>
            <a:spLocks noGrp="1"/>
          </p:cNvSpPr>
          <p:nvPr>
            <p:ph type="sldNum" sz="quarter" idx="5"/>
          </p:nvPr>
        </p:nvSpPr>
        <p:spPr/>
        <p:txBody>
          <a:bodyPr/>
          <a:lstStyle/>
          <a:p>
            <a:fld id="{459EDA31-14F9-4041-BB60-F78012C12F17}" type="slidenum">
              <a:rPr lang="en-US" smtClean="0"/>
              <a:t>9</a:t>
            </a:fld>
            <a:endParaRPr lang="en-US"/>
          </a:p>
        </p:txBody>
      </p:sp>
    </p:spTree>
    <p:extLst>
      <p:ext uri="{BB962C8B-B14F-4D97-AF65-F5344CB8AC3E}">
        <p14:creationId xmlns:p14="http://schemas.microsoft.com/office/powerpoint/2010/main" val="3922626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562"/>
            <a:ext cx="6858000" cy="1990220"/>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1143000" y="3002532"/>
            <a:ext cx="6858000" cy="138018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27B1FA8-2846-234C-9749-DA0A93C98399}"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E85EC8-4197-3F47-91B7-8ED9EC4A90D8}" type="slidenum">
              <a:rPr lang="en-US" smtClean="0"/>
              <a:t>‹#›</a:t>
            </a:fld>
            <a:endParaRPr lang="en-US"/>
          </a:p>
        </p:txBody>
      </p:sp>
    </p:spTree>
    <p:extLst>
      <p:ext uri="{BB962C8B-B14F-4D97-AF65-F5344CB8AC3E}">
        <p14:creationId xmlns:p14="http://schemas.microsoft.com/office/powerpoint/2010/main" val="314530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27B1FA8-2846-234C-9749-DA0A93C98399}"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E85EC8-4197-3F47-91B7-8ED9EC4A90D8}" type="slidenum">
              <a:rPr lang="en-US" smtClean="0"/>
              <a:t>‹#›</a:t>
            </a:fld>
            <a:endParaRPr lang="en-US"/>
          </a:p>
        </p:txBody>
      </p:sp>
    </p:spTree>
    <p:extLst>
      <p:ext uri="{BB962C8B-B14F-4D97-AF65-F5344CB8AC3E}">
        <p14:creationId xmlns:p14="http://schemas.microsoft.com/office/powerpoint/2010/main" val="2568376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355"/>
            <a:ext cx="1971675" cy="4844544"/>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04355"/>
            <a:ext cx="5800725" cy="48445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27B1FA8-2846-234C-9749-DA0A93C98399}"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E85EC8-4197-3F47-91B7-8ED9EC4A90D8}" type="slidenum">
              <a:rPr lang="en-US" smtClean="0"/>
              <a:t>‹#›</a:t>
            </a:fld>
            <a:endParaRPr lang="en-US"/>
          </a:p>
        </p:txBody>
      </p:sp>
    </p:spTree>
    <p:extLst>
      <p:ext uri="{BB962C8B-B14F-4D97-AF65-F5344CB8AC3E}">
        <p14:creationId xmlns:p14="http://schemas.microsoft.com/office/powerpoint/2010/main" val="316461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27B1FA8-2846-234C-9749-DA0A93C98399}"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E85EC8-4197-3F47-91B7-8ED9EC4A90D8}" type="slidenum">
              <a:rPr lang="en-US" smtClean="0"/>
              <a:t>‹#›</a:t>
            </a:fld>
            <a:endParaRPr lang="en-US"/>
          </a:p>
        </p:txBody>
      </p:sp>
    </p:spTree>
    <p:extLst>
      <p:ext uri="{BB962C8B-B14F-4D97-AF65-F5344CB8AC3E}">
        <p14:creationId xmlns:p14="http://schemas.microsoft.com/office/powerpoint/2010/main" val="4111910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5178"/>
            <a:ext cx="7886700" cy="2377941"/>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623888" y="3825616"/>
            <a:ext cx="7886700" cy="1250503"/>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27B1FA8-2846-234C-9749-DA0A93C98399}"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E85EC8-4197-3F47-91B7-8ED9EC4A90D8}" type="slidenum">
              <a:rPr lang="en-US" smtClean="0"/>
              <a:t>‹#›</a:t>
            </a:fld>
            <a:endParaRPr lang="en-US"/>
          </a:p>
        </p:txBody>
      </p:sp>
    </p:spTree>
    <p:extLst>
      <p:ext uri="{BB962C8B-B14F-4D97-AF65-F5344CB8AC3E}">
        <p14:creationId xmlns:p14="http://schemas.microsoft.com/office/powerpoint/2010/main" val="2063540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521777"/>
            <a:ext cx="3886200" cy="362712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521777"/>
            <a:ext cx="3886200" cy="362712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27B1FA8-2846-234C-9749-DA0A93C98399}" type="datetimeFigureOut">
              <a:rPr lang="en-US" smtClean="0"/>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E85EC8-4197-3F47-91B7-8ED9EC4A90D8}" type="slidenum">
              <a:rPr lang="en-US" smtClean="0"/>
              <a:t>‹#›</a:t>
            </a:fld>
            <a:endParaRPr lang="en-US"/>
          </a:p>
        </p:txBody>
      </p:sp>
    </p:spTree>
    <p:extLst>
      <p:ext uri="{BB962C8B-B14F-4D97-AF65-F5344CB8AC3E}">
        <p14:creationId xmlns:p14="http://schemas.microsoft.com/office/powerpoint/2010/main" val="2126156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356"/>
            <a:ext cx="7886700" cy="110494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401359"/>
            <a:ext cx="3868340" cy="68678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2088143"/>
            <a:ext cx="3868340" cy="307134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401359"/>
            <a:ext cx="3887391" cy="68678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2088143"/>
            <a:ext cx="3887391" cy="307134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27B1FA8-2846-234C-9749-DA0A93C98399}" type="datetimeFigureOut">
              <a:rPr lang="en-US" smtClean="0"/>
              <a:t>2/14/2020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E85EC8-4197-3F47-91B7-8ED9EC4A90D8}" type="slidenum">
              <a:rPr lang="en-US" smtClean="0"/>
              <a:t>‹#›</a:t>
            </a:fld>
            <a:endParaRPr lang="en-US"/>
          </a:p>
        </p:txBody>
      </p:sp>
    </p:spTree>
    <p:extLst>
      <p:ext uri="{BB962C8B-B14F-4D97-AF65-F5344CB8AC3E}">
        <p14:creationId xmlns:p14="http://schemas.microsoft.com/office/powerpoint/2010/main" val="3659034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27B1FA8-2846-234C-9749-DA0A93C98399}" type="datetimeFigureOut">
              <a:rPr lang="en-US" smtClean="0"/>
              <a:t>2/14/2020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E85EC8-4197-3F47-91B7-8ED9EC4A90D8}" type="slidenum">
              <a:rPr lang="en-US" smtClean="0"/>
              <a:t>‹#›</a:t>
            </a:fld>
            <a:endParaRPr lang="en-US"/>
          </a:p>
        </p:txBody>
      </p:sp>
    </p:spTree>
    <p:extLst>
      <p:ext uri="{BB962C8B-B14F-4D97-AF65-F5344CB8AC3E}">
        <p14:creationId xmlns:p14="http://schemas.microsoft.com/office/powerpoint/2010/main" val="3201613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B1FA8-2846-234C-9749-DA0A93C98399}" type="datetimeFigureOut">
              <a:rPr lang="en-US" smtClean="0"/>
              <a:t>2/14/2020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E85EC8-4197-3F47-91B7-8ED9EC4A90D8}" type="slidenum">
              <a:rPr lang="en-US" smtClean="0"/>
              <a:t>‹#›</a:t>
            </a:fld>
            <a:endParaRPr lang="en-US"/>
          </a:p>
        </p:txBody>
      </p:sp>
    </p:spTree>
    <p:extLst>
      <p:ext uri="{BB962C8B-B14F-4D97-AF65-F5344CB8AC3E}">
        <p14:creationId xmlns:p14="http://schemas.microsoft.com/office/powerpoint/2010/main" val="3242392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106"/>
            <a:ext cx="2949178" cy="1333871"/>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3887391" y="823083"/>
            <a:ext cx="4629150" cy="406248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1714976"/>
            <a:ext cx="2949178" cy="317720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C27B1FA8-2846-234C-9749-DA0A93C98399}" type="datetimeFigureOut">
              <a:rPr lang="en-US" smtClean="0"/>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E85EC8-4197-3F47-91B7-8ED9EC4A90D8}" type="slidenum">
              <a:rPr lang="en-US" smtClean="0"/>
              <a:t>‹#›</a:t>
            </a:fld>
            <a:endParaRPr lang="en-US"/>
          </a:p>
        </p:txBody>
      </p:sp>
    </p:spTree>
    <p:extLst>
      <p:ext uri="{BB962C8B-B14F-4D97-AF65-F5344CB8AC3E}">
        <p14:creationId xmlns:p14="http://schemas.microsoft.com/office/powerpoint/2010/main" val="210049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106"/>
            <a:ext cx="2949178" cy="1333871"/>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823083"/>
            <a:ext cx="4629150" cy="4062483"/>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629841" y="1714976"/>
            <a:ext cx="2949178" cy="317720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C27B1FA8-2846-234C-9749-DA0A93C98399}" type="datetimeFigureOut">
              <a:rPr lang="en-US" smtClean="0"/>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E85EC8-4197-3F47-91B7-8ED9EC4A90D8}" type="slidenum">
              <a:rPr lang="en-US" smtClean="0"/>
              <a:t>‹#›</a:t>
            </a:fld>
            <a:endParaRPr lang="en-US"/>
          </a:p>
        </p:txBody>
      </p:sp>
    </p:spTree>
    <p:extLst>
      <p:ext uri="{BB962C8B-B14F-4D97-AF65-F5344CB8AC3E}">
        <p14:creationId xmlns:p14="http://schemas.microsoft.com/office/powerpoint/2010/main" val="1232339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356"/>
            <a:ext cx="7886700" cy="110494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521777"/>
            <a:ext cx="7886700" cy="362712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5298431"/>
            <a:ext cx="2057400" cy="304355"/>
          </a:xfrm>
          <a:prstGeom prst="rect">
            <a:avLst/>
          </a:prstGeom>
        </p:spPr>
        <p:txBody>
          <a:bodyPr vert="horz" lIns="91440" tIns="45720" rIns="91440" bIns="45720" rtlCol="0" anchor="ctr"/>
          <a:lstStyle>
            <a:lvl1pPr algn="l">
              <a:defRPr sz="900">
                <a:solidFill>
                  <a:schemeClr val="tx1">
                    <a:tint val="75000"/>
                  </a:schemeClr>
                </a:solidFill>
              </a:defRPr>
            </a:lvl1pPr>
          </a:lstStyle>
          <a:p>
            <a:fld id="{C27B1FA8-2846-234C-9749-DA0A93C98399}" type="datetimeFigureOut">
              <a:rPr lang="en-US" smtClean="0"/>
              <a:t>2/14/2020</a:t>
            </a:fld>
            <a:endParaRPr lang="en-US"/>
          </a:p>
        </p:txBody>
      </p:sp>
      <p:sp>
        <p:nvSpPr>
          <p:cNvPr id="5" name="Footer Placeholder 4"/>
          <p:cNvSpPr>
            <a:spLocks noGrp="1"/>
          </p:cNvSpPr>
          <p:nvPr>
            <p:ph type="ftr" sz="quarter" idx="3"/>
          </p:nvPr>
        </p:nvSpPr>
        <p:spPr>
          <a:xfrm>
            <a:off x="3028950" y="5298431"/>
            <a:ext cx="3086100" cy="30435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8431"/>
            <a:ext cx="2057400" cy="304355"/>
          </a:xfrm>
          <a:prstGeom prst="rect">
            <a:avLst/>
          </a:prstGeom>
        </p:spPr>
        <p:txBody>
          <a:bodyPr vert="horz" lIns="91440" tIns="45720" rIns="91440" bIns="45720" rtlCol="0" anchor="ctr"/>
          <a:lstStyle>
            <a:lvl1pPr algn="r">
              <a:defRPr sz="900">
                <a:solidFill>
                  <a:schemeClr val="tx1">
                    <a:tint val="75000"/>
                  </a:schemeClr>
                </a:solidFill>
              </a:defRPr>
            </a:lvl1pPr>
          </a:lstStyle>
          <a:p>
            <a:fld id="{3BE85EC8-4197-3F47-91B7-8ED9EC4A90D8}" type="slidenum">
              <a:rPr lang="en-US" smtClean="0"/>
              <a:t>‹#›</a:t>
            </a:fld>
            <a:endParaRPr lang="en-US"/>
          </a:p>
        </p:txBody>
      </p:sp>
    </p:spTree>
    <p:extLst>
      <p:ext uri="{BB962C8B-B14F-4D97-AF65-F5344CB8AC3E}">
        <p14:creationId xmlns:p14="http://schemas.microsoft.com/office/powerpoint/2010/main" val="24813362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hyperlink" Target="https://www.youtube.com/watch?v=cBxN9E5f7p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8030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E65E9E0-0DC8-B242-901F-A5DBE0CB48F7}"/>
              </a:ext>
            </a:extLst>
          </p:cNvPr>
          <p:cNvSpPr txBox="1"/>
          <p:nvPr/>
        </p:nvSpPr>
        <p:spPr>
          <a:xfrm>
            <a:off x="774984" y="1090372"/>
            <a:ext cx="7840981" cy="2585323"/>
          </a:xfrm>
          <a:prstGeom prst="rect">
            <a:avLst/>
          </a:prstGeom>
          <a:noFill/>
        </p:spPr>
        <p:txBody>
          <a:bodyPr wrap="square" rtlCol="0">
            <a:spAutoFit/>
          </a:bodyPr>
          <a:lstStyle/>
          <a:p>
            <a:pPr algn="ctr"/>
            <a:r>
              <a:rPr lang="en-US" sz="5400" dirty="0">
                <a:solidFill>
                  <a:srgbClr val="92D050"/>
                </a:solidFill>
                <a:latin typeface="Aharoni" panose="020F0502020204030204" pitchFamily="34" charset="0"/>
                <a:cs typeface="Aharoni" panose="020F0502020204030204" pitchFamily="34" charset="0"/>
              </a:rPr>
              <a:t>What Goal do you think is most important and why?</a:t>
            </a:r>
          </a:p>
        </p:txBody>
      </p:sp>
    </p:spTree>
    <p:extLst>
      <p:ext uri="{BB962C8B-B14F-4D97-AF65-F5344CB8AC3E}">
        <p14:creationId xmlns:p14="http://schemas.microsoft.com/office/powerpoint/2010/main" val="1166295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E65E9E0-0DC8-B242-901F-A5DBE0CB48F7}"/>
              </a:ext>
            </a:extLst>
          </p:cNvPr>
          <p:cNvSpPr txBox="1"/>
          <p:nvPr/>
        </p:nvSpPr>
        <p:spPr>
          <a:xfrm>
            <a:off x="774984" y="1090372"/>
            <a:ext cx="7840981" cy="1754326"/>
          </a:xfrm>
          <a:prstGeom prst="rect">
            <a:avLst/>
          </a:prstGeom>
          <a:noFill/>
        </p:spPr>
        <p:txBody>
          <a:bodyPr wrap="square" rtlCol="0">
            <a:spAutoFit/>
          </a:bodyPr>
          <a:lstStyle/>
          <a:p>
            <a:pPr algn="ctr"/>
            <a:r>
              <a:rPr lang="en-US" sz="5400" dirty="0">
                <a:solidFill>
                  <a:srgbClr val="7030A0"/>
                </a:solidFill>
                <a:latin typeface="Aharoni" panose="020F0502020204030204" pitchFamily="34" charset="0"/>
                <a:cs typeface="Aharoni" panose="020F0502020204030204" pitchFamily="34" charset="0"/>
              </a:rPr>
              <a:t>How are we going to achieve the Goals? </a:t>
            </a:r>
          </a:p>
        </p:txBody>
      </p:sp>
    </p:spTree>
    <p:extLst>
      <p:ext uri="{BB962C8B-B14F-4D97-AF65-F5344CB8AC3E}">
        <p14:creationId xmlns:p14="http://schemas.microsoft.com/office/powerpoint/2010/main" val="1492190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E65E9E0-0DC8-B242-901F-A5DBE0CB48F7}"/>
              </a:ext>
            </a:extLst>
          </p:cNvPr>
          <p:cNvSpPr txBox="1"/>
          <p:nvPr/>
        </p:nvSpPr>
        <p:spPr>
          <a:xfrm>
            <a:off x="289776" y="626734"/>
            <a:ext cx="8545132" cy="2677656"/>
          </a:xfrm>
          <a:prstGeom prst="rect">
            <a:avLst/>
          </a:prstGeom>
          <a:noFill/>
        </p:spPr>
        <p:txBody>
          <a:bodyPr wrap="square" rtlCol="0">
            <a:spAutoFit/>
          </a:bodyPr>
          <a:lstStyle/>
          <a:p>
            <a:r>
              <a:rPr lang="en-GB" sz="2400" dirty="0">
                <a:latin typeface="Aharoni"/>
              </a:rPr>
              <a:t>To achieve the Global Goals we need to everyone to know what they </a:t>
            </a:r>
            <a:r>
              <a:rPr lang="en-GB" sz="2400" dirty="0" smtClean="0">
                <a:latin typeface="Aharoni"/>
              </a:rPr>
              <a:t>are and </a:t>
            </a:r>
            <a:r>
              <a:rPr lang="en-GB" sz="2400" dirty="0">
                <a:latin typeface="Aharoni"/>
              </a:rPr>
              <a:t>care about solving them by doing the following</a:t>
            </a:r>
            <a:r>
              <a:rPr lang="en-GB" sz="2400" dirty="0" smtClean="0">
                <a:latin typeface="Aharoni"/>
              </a:rPr>
              <a:t>:</a:t>
            </a:r>
          </a:p>
          <a:p>
            <a:endParaRPr lang="en-GB" sz="2400" dirty="0">
              <a:latin typeface="Aharoni"/>
            </a:endParaRPr>
          </a:p>
          <a:p>
            <a:pPr fontAlgn="base"/>
            <a:r>
              <a:rPr lang="en-GB" sz="2400" dirty="0">
                <a:latin typeface="Aharoni"/>
              </a:rPr>
              <a:t> - </a:t>
            </a:r>
            <a:r>
              <a:rPr lang="en-GB" sz="2400" dirty="0">
                <a:solidFill>
                  <a:srgbClr val="C53AB8"/>
                </a:solidFill>
                <a:latin typeface="Aharoni"/>
              </a:rPr>
              <a:t>Invent: New idea or solution</a:t>
            </a:r>
          </a:p>
          <a:p>
            <a:pPr fontAlgn="base"/>
            <a:r>
              <a:rPr lang="en-GB" sz="2400" dirty="0">
                <a:latin typeface="Aharoni"/>
              </a:rPr>
              <a:t> - </a:t>
            </a:r>
            <a:r>
              <a:rPr lang="en-GB" sz="2400" dirty="0">
                <a:solidFill>
                  <a:srgbClr val="92D050"/>
                </a:solidFill>
                <a:latin typeface="Aharoni"/>
              </a:rPr>
              <a:t>Innovate: Make something that exists, even better!</a:t>
            </a:r>
          </a:p>
          <a:p>
            <a:pPr fontAlgn="base"/>
            <a:r>
              <a:rPr lang="en-GB" sz="2400" dirty="0">
                <a:latin typeface="Aharoni"/>
              </a:rPr>
              <a:t> - </a:t>
            </a:r>
            <a:r>
              <a:rPr lang="en-GB" sz="2400" dirty="0">
                <a:solidFill>
                  <a:srgbClr val="7030A0"/>
                </a:solidFill>
                <a:latin typeface="Aharoni"/>
              </a:rPr>
              <a:t>Change-make: Think differently and encourage others </a:t>
            </a:r>
            <a:r>
              <a:rPr lang="en-GB" sz="2400" dirty="0" smtClean="0">
                <a:solidFill>
                  <a:srgbClr val="7030A0"/>
                </a:solidFill>
                <a:latin typeface="Aharoni"/>
              </a:rPr>
              <a:t>too</a:t>
            </a:r>
            <a:endParaRPr lang="en-GB" sz="2400" dirty="0">
              <a:solidFill>
                <a:srgbClr val="7030A0"/>
              </a:solidFill>
              <a:latin typeface="Aharoni"/>
            </a:endParaRPr>
          </a:p>
        </p:txBody>
      </p:sp>
    </p:spTree>
    <p:extLst>
      <p:ext uri="{BB962C8B-B14F-4D97-AF65-F5344CB8AC3E}">
        <p14:creationId xmlns:p14="http://schemas.microsoft.com/office/powerpoint/2010/main" val="1949233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E65E9E0-0DC8-B242-901F-A5DBE0CB48F7}"/>
              </a:ext>
            </a:extLst>
          </p:cNvPr>
          <p:cNvSpPr txBox="1"/>
          <p:nvPr/>
        </p:nvSpPr>
        <p:spPr>
          <a:xfrm>
            <a:off x="-1195483" y="201730"/>
            <a:ext cx="7840981" cy="1754326"/>
          </a:xfrm>
          <a:prstGeom prst="rect">
            <a:avLst/>
          </a:prstGeom>
          <a:noFill/>
        </p:spPr>
        <p:txBody>
          <a:bodyPr wrap="square" rtlCol="0">
            <a:spAutoFit/>
          </a:bodyPr>
          <a:lstStyle/>
          <a:p>
            <a:pPr algn="ctr"/>
            <a:r>
              <a:rPr lang="en-US" sz="5400" dirty="0">
                <a:solidFill>
                  <a:srgbClr val="7030A0"/>
                </a:solidFill>
                <a:latin typeface="Aharoni" panose="020F0502020204030204" pitchFamily="34" charset="0"/>
                <a:cs typeface="Aharoni" panose="020F0502020204030204" pitchFamily="34" charset="0"/>
              </a:rPr>
              <a:t>In the Future….</a:t>
            </a:r>
          </a:p>
          <a:p>
            <a:pPr algn="ctr"/>
            <a:endParaRPr lang="en-US" sz="5400" dirty="0">
              <a:solidFill>
                <a:srgbClr val="7030A0"/>
              </a:solidFill>
              <a:latin typeface="Aharoni" panose="020F0502020204030204" pitchFamily="34" charset="0"/>
              <a:cs typeface="Aharoni" panose="020F0502020204030204" pitchFamily="34" charset="0"/>
            </a:endParaRPr>
          </a:p>
        </p:txBody>
      </p:sp>
      <p:sp>
        <p:nvSpPr>
          <p:cNvPr id="3" name="Rectangle 2">
            <a:extLst>
              <a:ext uri="{FF2B5EF4-FFF2-40B4-BE49-F238E27FC236}">
                <a16:creationId xmlns:a16="http://schemas.microsoft.com/office/drawing/2014/main" xmlns="" id="{76C4DB00-6009-ED43-AE4C-9967D5F458EF}"/>
              </a:ext>
            </a:extLst>
          </p:cNvPr>
          <p:cNvSpPr/>
          <p:nvPr/>
        </p:nvSpPr>
        <p:spPr>
          <a:xfrm>
            <a:off x="392806" y="1326683"/>
            <a:ext cx="8358388" cy="3231654"/>
          </a:xfrm>
          <a:prstGeom prst="rect">
            <a:avLst/>
          </a:prstGeom>
        </p:spPr>
        <p:txBody>
          <a:bodyPr wrap="square">
            <a:spAutoFit/>
          </a:bodyPr>
          <a:lstStyle/>
          <a:p>
            <a:pPr algn="just"/>
            <a:r>
              <a:rPr lang="en-GB" sz="2800" dirty="0">
                <a:solidFill>
                  <a:srgbClr val="000000"/>
                </a:solidFill>
                <a:latin typeface="Aharoni" panose="020F0502020204030204"/>
              </a:rPr>
              <a:t>We need you to be the future:</a:t>
            </a:r>
            <a:endParaRPr lang="en-GB" sz="2800" dirty="0">
              <a:latin typeface="Aharoni" panose="020F0502020204030204"/>
            </a:endParaRPr>
          </a:p>
          <a:p>
            <a:pPr algn="just" fontAlgn="base">
              <a:buFont typeface="Arial" panose="020B0604020202020204" pitchFamily="34" charset="0"/>
              <a:buChar char="•"/>
            </a:pPr>
            <a:r>
              <a:rPr lang="en-GB" sz="2800" dirty="0" smtClean="0">
                <a:solidFill>
                  <a:srgbClr val="000000"/>
                </a:solidFill>
                <a:latin typeface="Aharoni" panose="020F0502020204030204"/>
              </a:rPr>
              <a:t> Inventors</a:t>
            </a:r>
            <a:endParaRPr lang="en-GB" sz="2800" dirty="0">
              <a:solidFill>
                <a:srgbClr val="000000"/>
              </a:solidFill>
              <a:latin typeface="Aharoni" panose="020F0502020204030204"/>
            </a:endParaRPr>
          </a:p>
          <a:p>
            <a:pPr algn="just" fontAlgn="base">
              <a:buFont typeface="Arial" panose="020B0604020202020204" pitchFamily="34" charset="0"/>
              <a:buChar char="•"/>
            </a:pPr>
            <a:r>
              <a:rPr lang="en-GB" sz="2800" dirty="0" smtClean="0">
                <a:solidFill>
                  <a:srgbClr val="000000"/>
                </a:solidFill>
                <a:latin typeface="Aharoni" panose="020F0502020204030204"/>
              </a:rPr>
              <a:t> Innovators</a:t>
            </a:r>
            <a:endParaRPr lang="en-GB" sz="2800" dirty="0">
              <a:solidFill>
                <a:srgbClr val="000000"/>
              </a:solidFill>
              <a:latin typeface="Aharoni" panose="020F0502020204030204"/>
            </a:endParaRPr>
          </a:p>
          <a:p>
            <a:pPr algn="just" fontAlgn="base">
              <a:buFont typeface="Arial" panose="020B0604020202020204" pitchFamily="34" charset="0"/>
              <a:buChar char="•"/>
            </a:pPr>
            <a:r>
              <a:rPr lang="en-GB" sz="2800" dirty="0" smtClean="0">
                <a:solidFill>
                  <a:srgbClr val="000000"/>
                </a:solidFill>
                <a:latin typeface="Aharoni" panose="020F0502020204030204"/>
              </a:rPr>
              <a:t> Change-makers</a:t>
            </a:r>
            <a:endParaRPr lang="en-GB" sz="2800" dirty="0">
              <a:solidFill>
                <a:srgbClr val="000000"/>
              </a:solidFill>
              <a:latin typeface="Aharoni" panose="020F0502020204030204"/>
            </a:endParaRPr>
          </a:p>
          <a:p>
            <a:pPr algn="just" fontAlgn="base"/>
            <a:endParaRPr lang="en-GB" sz="2800" dirty="0">
              <a:solidFill>
                <a:srgbClr val="000000"/>
              </a:solidFill>
              <a:latin typeface="Aharoni" panose="020F0502020204030204"/>
            </a:endParaRPr>
          </a:p>
          <a:p>
            <a:pPr algn="just"/>
            <a:r>
              <a:rPr lang="en-GB" sz="2800" dirty="0">
                <a:solidFill>
                  <a:srgbClr val="000000"/>
                </a:solidFill>
                <a:latin typeface="Aharoni" panose="020F0502020204030204"/>
              </a:rPr>
              <a:t>… you are going help make this happen! </a:t>
            </a:r>
            <a:endParaRPr lang="en-GB" sz="2800" dirty="0">
              <a:latin typeface="Aharoni" panose="020F0502020204030204"/>
            </a:endParaRPr>
          </a:p>
          <a:p>
            <a:r>
              <a:rPr lang="en-GB" dirty="0"/>
              <a:t/>
            </a:r>
            <a:br>
              <a:rPr lang="en-GB" dirty="0"/>
            </a:br>
            <a:endParaRPr lang="en-US" dirty="0"/>
          </a:p>
        </p:txBody>
      </p:sp>
    </p:spTree>
    <p:extLst>
      <p:ext uri="{BB962C8B-B14F-4D97-AF65-F5344CB8AC3E}">
        <p14:creationId xmlns:p14="http://schemas.microsoft.com/office/powerpoint/2010/main" val="2950045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E65E9E0-0DC8-B242-901F-A5DBE0CB48F7}"/>
              </a:ext>
            </a:extLst>
          </p:cNvPr>
          <p:cNvSpPr txBox="1"/>
          <p:nvPr/>
        </p:nvSpPr>
        <p:spPr>
          <a:xfrm>
            <a:off x="-693207" y="356276"/>
            <a:ext cx="7840981" cy="1754326"/>
          </a:xfrm>
          <a:prstGeom prst="rect">
            <a:avLst/>
          </a:prstGeom>
          <a:noFill/>
        </p:spPr>
        <p:txBody>
          <a:bodyPr wrap="square" rtlCol="0">
            <a:spAutoFit/>
          </a:bodyPr>
          <a:lstStyle/>
          <a:p>
            <a:pPr algn="ctr"/>
            <a:r>
              <a:rPr lang="en-US" sz="5400" dirty="0">
                <a:solidFill>
                  <a:srgbClr val="7030A0"/>
                </a:solidFill>
                <a:latin typeface="Aharoni" panose="020F0502020204030204" pitchFamily="34" charset="0"/>
                <a:cs typeface="Aharoni" panose="020F0502020204030204" pitchFamily="34" charset="0"/>
              </a:rPr>
              <a:t>Starting Today….</a:t>
            </a:r>
          </a:p>
          <a:p>
            <a:pPr algn="ctr"/>
            <a:endParaRPr lang="en-US" sz="5400" dirty="0">
              <a:solidFill>
                <a:srgbClr val="7030A0"/>
              </a:solidFill>
              <a:latin typeface="Aharoni" panose="020F0502020204030204" pitchFamily="34" charset="0"/>
              <a:cs typeface="Aharoni" panose="020F0502020204030204" pitchFamily="34" charset="0"/>
            </a:endParaRPr>
          </a:p>
        </p:txBody>
      </p:sp>
      <p:sp>
        <p:nvSpPr>
          <p:cNvPr id="3" name="Rectangle 2">
            <a:extLst>
              <a:ext uri="{FF2B5EF4-FFF2-40B4-BE49-F238E27FC236}">
                <a16:creationId xmlns:a16="http://schemas.microsoft.com/office/drawing/2014/main" xmlns="" id="{76C4DB00-6009-ED43-AE4C-9967D5F458EF}"/>
              </a:ext>
            </a:extLst>
          </p:cNvPr>
          <p:cNvSpPr/>
          <p:nvPr/>
        </p:nvSpPr>
        <p:spPr>
          <a:xfrm>
            <a:off x="392806" y="1326683"/>
            <a:ext cx="8358388" cy="2800767"/>
          </a:xfrm>
          <a:prstGeom prst="rect">
            <a:avLst/>
          </a:prstGeom>
        </p:spPr>
        <p:txBody>
          <a:bodyPr wrap="square">
            <a:spAutoFit/>
          </a:bodyPr>
          <a:lstStyle/>
          <a:p>
            <a:pPr algn="just"/>
            <a:r>
              <a:rPr lang="en-GB" sz="2800" dirty="0">
                <a:solidFill>
                  <a:srgbClr val="000000"/>
                </a:solidFill>
                <a:effectLst>
                  <a:outerShdw blurRad="38100" dist="38100" dir="2700000" algn="tl">
                    <a:srgbClr val="000000">
                      <a:alpha val="43137"/>
                    </a:srgbClr>
                  </a:outerShdw>
                </a:effectLst>
                <a:latin typeface="Aharoni" panose="020F0502020204030204"/>
                <a:cs typeface="Aharoni" panose="020F0502020204030204"/>
              </a:rPr>
              <a:t>You are going to join us on our innovation journey, help us solve problems linked to our sector and… develop lots of skills along the way! </a:t>
            </a:r>
          </a:p>
          <a:p>
            <a:pPr algn="just"/>
            <a:endParaRPr lang="en-GB" sz="2800" dirty="0">
              <a:solidFill>
                <a:srgbClr val="000000"/>
              </a:solidFill>
              <a:effectLst>
                <a:outerShdw blurRad="38100" dist="38100" dir="2700000" algn="tl">
                  <a:srgbClr val="000000">
                    <a:alpha val="43137"/>
                  </a:srgbClr>
                </a:outerShdw>
              </a:effectLst>
              <a:latin typeface="Aharoni" panose="020F0502020204030204"/>
              <a:cs typeface="Aharoni" panose="020F0502020204030204"/>
            </a:endParaRPr>
          </a:p>
          <a:p>
            <a:pPr algn="just"/>
            <a:r>
              <a:rPr lang="en-GB" sz="2800" dirty="0">
                <a:solidFill>
                  <a:srgbClr val="000000"/>
                </a:solidFill>
                <a:effectLst>
                  <a:outerShdw blurRad="38100" dist="38100" dir="2700000" algn="tl">
                    <a:srgbClr val="000000">
                      <a:alpha val="43137"/>
                    </a:srgbClr>
                  </a:outerShdw>
                </a:effectLst>
                <a:latin typeface="Aharoni" panose="020F0502020204030204"/>
                <a:cs typeface="Aharoni" panose="020F0502020204030204"/>
              </a:rPr>
              <a:t>												</a:t>
            </a:r>
            <a:r>
              <a:rPr lang="en-GB" sz="2800" b="1" dirty="0">
                <a:solidFill>
                  <a:srgbClr val="C53AB8"/>
                </a:solidFill>
                <a:effectLst>
                  <a:outerShdw blurRad="38100" dist="38100" dir="2700000" algn="tl">
                    <a:srgbClr val="000000">
                      <a:alpha val="43137"/>
                    </a:srgbClr>
                  </a:outerShdw>
                </a:effectLst>
                <a:latin typeface="Aharoni" panose="020F0502020204030204"/>
                <a:cs typeface="Aharoni" panose="020F0502020204030204"/>
              </a:rPr>
              <a:t>ACTIVITY TIME</a:t>
            </a:r>
          </a:p>
          <a:p>
            <a:r>
              <a:rPr lang="en-GB" dirty="0"/>
              <a:t/>
            </a:r>
            <a:br>
              <a:rPr lang="en-GB" dirty="0"/>
            </a:br>
            <a:endParaRPr lang="en-US" dirty="0"/>
          </a:p>
        </p:txBody>
      </p:sp>
    </p:spTree>
    <p:extLst>
      <p:ext uri="{BB962C8B-B14F-4D97-AF65-F5344CB8AC3E}">
        <p14:creationId xmlns:p14="http://schemas.microsoft.com/office/powerpoint/2010/main" val="1929616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E65E9E0-0DC8-B242-901F-A5DBE0CB48F7}"/>
              </a:ext>
            </a:extLst>
          </p:cNvPr>
          <p:cNvSpPr txBox="1"/>
          <p:nvPr/>
        </p:nvSpPr>
        <p:spPr>
          <a:xfrm>
            <a:off x="605307" y="1309314"/>
            <a:ext cx="7753082" cy="2585323"/>
          </a:xfrm>
          <a:prstGeom prst="rect">
            <a:avLst/>
          </a:prstGeom>
          <a:noFill/>
        </p:spPr>
        <p:txBody>
          <a:bodyPr wrap="square" rtlCol="0">
            <a:spAutoFit/>
          </a:bodyPr>
          <a:lstStyle/>
          <a:p>
            <a:pPr algn="ctr"/>
            <a:r>
              <a:rPr lang="en-GB" sz="4000" dirty="0">
                <a:solidFill>
                  <a:srgbClr val="C53AB8"/>
                </a:solidFill>
                <a:latin typeface="Aharoni" panose="02010803020104030203" pitchFamily="2" charset="-79"/>
                <a:cs typeface="Aharoni" panose="02010803020104030203" pitchFamily="2" charset="-79"/>
              </a:rPr>
              <a:t>What could you and your school do to raise awareness and help achieve the </a:t>
            </a:r>
            <a:r>
              <a:rPr lang="en-GB" sz="4000" dirty="0" smtClean="0">
                <a:solidFill>
                  <a:srgbClr val="C53AB8"/>
                </a:solidFill>
                <a:latin typeface="Aharoni" panose="02010803020104030203" pitchFamily="2" charset="-79"/>
                <a:cs typeface="Aharoni" panose="02010803020104030203" pitchFamily="2" charset="-79"/>
              </a:rPr>
              <a:t>Goals</a:t>
            </a:r>
            <a:r>
              <a:rPr lang="en-GB" sz="4000" dirty="0">
                <a:solidFill>
                  <a:srgbClr val="C53AB8"/>
                </a:solidFill>
                <a:latin typeface="Aharoni" panose="02010803020104030203" pitchFamily="2" charset="-79"/>
                <a:cs typeface="Aharoni" panose="02010803020104030203" pitchFamily="2" charset="-79"/>
              </a:rPr>
              <a:t>? </a:t>
            </a:r>
          </a:p>
          <a:p>
            <a:pPr algn="ctr"/>
            <a:endParaRPr lang="en-US" sz="4000" dirty="0">
              <a:solidFill>
                <a:srgbClr val="C53AB8"/>
              </a:solidFill>
              <a:latin typeface="Aharoni" panose="020F0502020204030204" pitchFamily="34" charset="0"/>
              <a:cs typeface="Aharoni" panose="020F0502020204030204" pitchFamily="34" charset="0"/>
            </a:endParaRPr>
          </a:p>
        </p:txBody>
      </p:sp>
    </p:spTree>
    <p:extLst>
      <p:ext uri="{BB962C8B-B14F-4D97-AF65-F5344CB8AC3E}">
        <p14:creationId xmlns:p14="http://schemas.microsoft.com/office/powerpoint/2010/main" val="3204711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E65E9E0-0DC8-B242-901F-A5DBE0CB48F7}"/>
              </a:ext>
            </a:extLst>
          </p:cNvPr>
          <p:cNvSpPr txBox="1"/>
          <p:nvPr/>
        </p:nvSpPr>
        <p:spPr>
          <a:xfrm>
            <a:off x="592428" y="1863106"/>
            <a:ext cx="7753082" cy="1723549"/>
          </a:xfrm>
          <a:prstGeom prst="rect">
            <a:avLst/>
          </a:prstGeom>
          <a:noFill/>
        </p:spPr>
        <p:txBody>
          <a:bodyPr wrap="square" rtlCol="0">
            <a:spAutoFit/>
          </a:bodyPr>
          <a:lstStyle/>
          <a:p>
            <a:pPr algn="ctr"/>
            <a:r>
              <a:rPr lang="en-GB" sz="6600" dirty="0">
                <a:solidFill>
                  <a:srgbClr val="92D050"/>
                </a:solidFill>
                <a:latin typeface="Aharoni" panose="02010803020104030203" pitchFamily="2" charset="-79"/>
                <a:cs typeface="Aharoni" panose="02010803020104030203" pitchFamily="2" charset="-79"/>
              </a:rPr>
              <a:t>See You Soon </a:t>
            </a:r>
          </a:p>
          <a:p>
            <a:pPr algn="ctr"/>
            <a:endParaRPr lang="en-US" sz="4000" dirty="0">
              <a:solidFill>
                <a:srgbClr val="C53AB8"/>
              </a:solidFill>
              <a:latin typeface="Aharoni" panose="020F0502020204030204" pitchFamily="34" charset="0"/>
              <a:cs typeface="Aharoni" panose="020F0502020204030204" pitchFamily="34" charset="0"/>
            </a:endParaRPr>
          </a:p>
        </p:txBody>
      </p:sp>
    </p:spTree>
    <p:extLst>
      <p:ext uri="{BB962C8B-B14F-4D97-AF65-F5344CB8AC3E}">
        <p14:creationId xmlns:p14="http://schemas.microsoft.com/office/powerpoint/2010/main" val="737444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E65E9E0-0DC8-B242-901F-A5DBE0CB48F7}"/>
              </a:ext>
            </a:extLst>
          </p:cNvPr>
          <p:cNvSpPr txBox="1"/>
          <p:nvPr/>
        </p:nvSpPr>
        <p:spPr>
          <a:xfrm>
            <a:off x="858800" y="1404384"/>
            <a:ext cx="7426399" cy="1754326"/>
          </a:xfrm>
          <a:prstGeom prst="rect">
            <a:avLst/>
          </a:prstGeom>
          <a:noFill/>
        </p:spPr>
        <p:txBody>
          <a:bodyPr wrap="square" rtlCol="0">
            <a:spAutoFit/>
          </a:bodyPr>
          <a:lstStyle/>
          <a:p>
            <a:pPr algn="ctr"/>
            <a:r>
              <a:rPr lang="en-US" sz="5400" dirty="0">
                <a:solidFill>
                  <a:srgbClr val="7030A0"/>
                </a:solidFill>
                <a:latin typeface="Aharoni" panose="020F0502020204030204" pitchFamily="34" charset="0"/>
                <a:cs typeface="Aharoni" panose="020F0502020204030204" pitchFamily="34" charset="0"/>
              </a:rPr>
              <a:t>EXPLORE WITH NWG</a:t>
            </a:r>
          </a:p>
          <a:p>
            <a:pPr algn="ctr"/>
            <a:r>
              <a:rPr lang="en-US" sz="5400" dirty="0">
                <a:latin typeface="Aharoni" panose="020F0502020204030204" pitchFamily="34" charset="0"/>
                <a:cs typeface="Aharoni" panose="020F0502020204030204" pitchFamily="34" charset="0"/>
              </a:rPr>
              <a:t>THE GLOBAL GOALS </a:t>
            </a:r>
          </a:p>
        </p:txBody>
      </p:sp>
    </p:spTree>
    <p:extLst>
      <p:ext uri="{BB962C8B-B14F-4D97-AF65-F5344CB8AC3E}">
        <p14:creationId xmlns:p14="http://schemas.microsoft.com/office/powerpoint/2010/main" val="3512732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xmlns="" id="{E25C2423-81B4-AA4C-97EC-A3D573C468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61524" cy="6092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104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E65E9E0-0DC8-B242-901F-A5DBE0CB48F7}"/>
              </a:ext>
            </a:extLst>
          </p:cNvPr>
          <p:cNvSpPr txBox="1"/>
          <p:nvPr/>
        </p:nvSpPr>
        <p:spPr>
          <a:xfrm>
            <a:off x="360608" y="1404384"/>
            <a:ext cx="8487178" cy="2585323"/>
          </a:xfrm>
          <a:prstGeom prst="rect">
            <a:avLst/>
          </a:prstGeom>
          <a:noFill/>
        </p:spPr>
        <p:txBody>
          <a:bodyPr wrap="square" rtlCol="0">
            <a:spAutoFit/>
          </a:bodyPr>
          <a:lstStyle/>
          <a:p>
            <a:pPr algn="ctr"/>
            <a:r>
              <a:rPr lang="en-US" sz="5400" dirty="0">
                <a:solidFill>
                  <a:srgbClr val="7030A0"/>
                </a:solidFill>
                <a:latin typeface="Aharoni" panose="020F0502020204030204" pitchFamily="34" charset="0"/>
                <a:cs typeface="Aharoni" panose="020F0502020204030204" pitchFamily="34" charset="0"/>
              </a:rPr>
              <a:t>Think about…</a:t>
            </a:r>
          </a:p>
          <a:p>
            <a:pPr algn="ctr"/>
            <a:r>
              <a:rPr lang="en-US" sz="5400" dirty="0">
                <a:latin typeface="Aharoni" panose="020F0502020204030204" pitchFamily="34" charset="0"/>
                <a:cs typeface="Aharoni" panose="020F0502020204030204" pitchFamily="34" charset="0"/>
              </a:rPr>
              <a:t>What are the main things we need access to?</a:t>
            </a:r>
          </a:p>
        </p:txBody>
      </p:sp>
    </p:spTree>
    <p:extLst>
      <p:ext uri="{BB962C8B-B14F-4D97-AF65-F5344CB8AC3E}">
        <p14:creationId xmlns:p14="http://schemas.microsoft.com/office/powerpoint/2010/main" val="1969402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E65E9E0-0DC8-B242-901F-A5DBE0CB48F7}"/>
              </a:ext>
            </a:extLst>
          </p:cNvPr>
          <p:cNvSpPr txBox="1"/>
          <p:nvPr/>
        </p:nvSpPr>
        <p:spPr>
          <a:xfrm>
            <a:off x="328411" y="773319"/>
            <a:ext cx="8487178" cy="3416320"/>
          </a:xfrm>
          <a:prstGeom prst="rect">
            <a:avLst/>
          </a:prstGeom>
          <a:noFill/>
        </p:spPr>
        <p:txBody>
          <a:bodyPr wrap="square" rtlCol="0">
            <a:spAutoFit/>
          </a:bodyPr>
          <a:lstStyle/>
          <a:p>
            <a:pPr algn="ctr"/>
            <a:r>
              <a:rPr lang="en-US" sz="5400" dirty="0">
                <a:solidFill>
                  <a:srgbClr val="C53AB8"/>
                </a:solidFill>
                <a:latin typeface="Aharoni" panose="020F0502020204030204" pitchFamily="34" charset="0"/>
                <a:cs typeface="Aharoni" panose="020F0502020204030204" pitchFamily="34" charset="0"/>
              </a:rPr>
              <a:t>Do you think…</a:t>
            </a:r>
          </a:p>
          <a:p>
            <a:pPr algn="ctr"/>
            <a:r>
              <a:rPr lang="en-US" sz="5400" dirty="0">
                <a:latin typeface="Aharoni" panose="020F0502020204030204" pitchFamily="34" charset="0"/>
                <a:cs typeface="Aharoni" panose="020F0502020204030204" pitchFamily="34" charset="0"/>
              </a:rPr>
              <a:t>all the people on our planet have the same rights and </a:t>
            </a:r>
            <a:r>
              <a:rPr lang="en-US" sz="5400" dirty="0" smtClean="0">
                <a:latin typeface="Aharoni" panose="020F0502020204030204" pitchFamily="34" charset="0"/>
                <a:cs typeface="Aharoni" panose="020F0502020204030204" pitchFamily="34" charset="0"/>
              </a:rPr>
              <a:t>access? </a:t>
            </a:r>
            <a:endParaRPr lang="en-US" sz="5400" dirty="0">
              <a:latin typeface="Aharoni" panose="020F0502020204030204" pitchFamily="34" charset="0"/>
              <a:cs typeface="Aharoni" panose="020F0502020204030204" pitchFamily="34" charset="0"/>
            </a:endParaRPr>
          </a:p>
        </p:txBody>
      </p:sp>
    </p:spTree>
    <p:extLst>
      <p:ext uri="{BB962C8B-B14F-4D97-AF65-F5344CB8AC3E}">
        <p14:creationId xmlns:p14="http://schemas.microsoft.com/office/powerpoint/2010/main" val="3980472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E65E9E0-0DC8-B242-901F-A5DBE0CB48F7}"/>
              </a:ext>
            </a:extLst>
          </p:cNvPr>
          <p:cNvSpPr txBox="1"/>
          <p:nvPr/>
        </p:nvSpPr>
        <p:spPr>
          <a:xfrm>
            <a:off x="90152" y="253246"/>
            <a:ext cx="7894748" cy="923330"/>
          </a:xfrm>
          <a:prstGeom prst="rect">
            <a:avLst/>
          </a:prstGeom>
          <a:noFill/>
        </p:spPr>
        <p:txBody>
          <a:bodyPr wrap="square" rtlCol="0">
            <a:spAutoFit/>
          </a:bodyPr>
          <a:lstStyle/>
          <a:p>
            <a:pPr algn="ctr"/>
            <a:r>
              <a:rPr lang="en-US" sz="5400" dirty="0">
                <a:solidFill>
                  <a:srgbClr val="92D050"/>
                </a:solidFill>
                <a:latin typeface="Aharoni" panose="020F0502020204030204" pitchFamily="34" charset="0"/>
                <a:cs typeface="Aharoni" panose="020F0502020204030204" pitchFamily="34" charset="0"/>
              </a:rPr>
              <a:t>The World is not equal </a:t>
            </a:r>
          </a:p>
        </p:txBody>
      </p:sp>
      <p:sp>
        <p:nvSpPr>
          <p:cNvPr id="3" name="Rectangle 2">
            <a:extLst>
              <a:ext uri="{FF2B5EF4-FFF2-40B4-BE49-F238E27FC236}">
                <a16:creationId xmlns:a16="http://schemas.microsoft.com/office/drawing/2014/main" xmlns="" id="{53F52DDD-F9C1-3645-9550-06D9B9F3E7EB}"/>
              </a:ext>
            </a:extLst>
          </p:cNvPr>
          <p:cNvSpPr/>
          <p:nvPr/>
        </p:nvSpPr>
        <p:spPr>
          <a:xfrm>
            <a:off x="399246" y="1406614"/>
            <a:ext cx="7894749" cy="2903359"/>
          </a:xfrm>
          <a:prstGeom prst="rect">
            <a:avLst/>
          </a:prstGeom>
        </p:spPr>
        <p:txBody>
          <a:bodyPr wrap="square">
            <a:spAutoFit/>
          </a:bodyPr>
          <a:lstStyle/>
          <a:p>
            <a:pPr fontAlgn="base">
              <a:buFont typeface="Arial" panose="020B0604020202020204" pitchFamily="34" charset="0"/>
              <a:buChar char="•"/>
            </a:pPr>
            <a:r>
              <a:rPr lang="en-GB" sz="2400" dirty="0" smtClean="0">
                <a:solidFill>
                  <a:srgbClr val="595959"/>
                </a:solidFill>
                <a:latin typeface="Aharoni" panose="020F0502020204030204"/>
              </a:rPr>
              <a:t> We </a:t>
            </a:r>
            <a:r>
              <a:rPr lang="en-GB" sz="2400" dirty="0">
                <a:solidFill>
                  <a:srgbClr val="595959"/>
                </a:solidFill>
                <a:latin typeface="Aharoni" panose="020F0502020204030204"/>
              </a:rPr>
              <a:t>don’t all have access to the same basic things</a:t>
            </a:r>
          </a:p>
          <a:p>
            <a:pPr fontAlgn="base">
              <a:buFont typeface="Arial" panose="020B0604020202020204" pitchFamily="34" charset="0"/>
              <a:buChar char="•"/>
            </a:pPr>
            <a:endParaRPr lang="en-GB" sz="2400" dirty="0">
              <a:solidFill>
                <a:srgbClr val="595959"/>
              </a:solidFill>
              <a:latin typeface="Aharoni" panose="020F0502020204030204"/>
            </a:endParaRPr>
          </a:p>
          <a:p>
            <a:pPr fontAlgn="base">
              <a:spcAft>
                <a:spcPts val="1600"/>
              </a:spcAft>
              <a:buFont typeface="Arial" panose="020B0604020202020204" pitchFamily="34" charset="0"/>
              <a:buChar char="•"/>
            </a:pPr>
            <a:r>
              <a:rPr lang="en-GB" sz="2400" dirty="0" smtClean="0">
                <a:solidFill>
                  <a:srgbClr val="595959"/>
                </a:solidFill>
                <a:latin typeface="Aharoni" panose="020F0502020204030204"/>
              </a:rPr>
              <a:t> We </a:t>
            </a:r>
            <a:r>
              <a:rPr lang="en-GB" sz="2400" dirty="0">
                <a:solidFill>
                  <a:srgbClr val="595959"/>
                </a:solidFill>
                <a:latin typeface="Aharoni" panose="020F0502020204030204"/>
              </a:rPr>
              <a:t>don’t all have the same rights </a:t>
            </a:r>
          </a:p>
          <a:p>
            <a:pPr>
              <a:spcAft>
                <a:spcPts val="1600"/>
              </a:spcAft>
            </a:pPr>
            <a:r>
              <a:rPr lang="en-GB" sz="2400" dirty="0">
                <a:solidFill>
                  <a:srgbClr val="595959"/>
                </a:solidFill>
                <a:latin typeface="Aharoni" panose="020F0502020204030204"/>
              </a:rPr>
              <a:t>...and the more people that live on our planet, the less there is to go around.  </a:t>
            </a:r>
            <a:endParaRPr lang="en-GB" sz="2400" dirty="0">
              <a:latin typeface="Aharoni" panose="020F0502020204030204"/>
            </a:endParaRPr>
          </a:p>
          <a:p>
            <a:r>
              <a:rPr lang="en-GB" dirty="0"/>
              <a:t/>
            </a:r>
            <a:br>
              <a:rPr lang="en-GB" dirty="0"/>
            </a:br>
            <a:endParaRPr lang="en-US" dirty="0"/>
          </a:p>
        </p:txBody>
      </p:sp>
    </p:spTree>
    <p:extLst>
      <p:ext uri="{BB962C8B-B14F-4D97-AF65-F5344CB8AC3E}">
        <p14:creationId xmlns:p14="http://schemas.microsoft.com/office/powerpoint/2010/main" val="1471441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E65E9E0-0DC8-B242-901F-A5DBE0CB48F7}"/>
              </a:ext>
            </a:extLst>
          </p:cNvPr>
          <p:cNvSpPr txBox="1"/>
          <p:nvPr/>
        </p:nvSpPr>
        <p:spPr>
          <a:xfrm>
            <a:off x="502276" y="1090372"/>
            <a:ext cx="4584879" cy="2585323"/>
          </a:xfrm>
          <a:prstGeom prst="rect">
            <a:avLst/>
          </a:prstGeom>
          <a:noFill/>
        </p:spPr>
        <p:txBody>
          <a:bodyPr wrap="square" rtlCol="0">
            <a:spAutoFit/>
          </a:bodyPr>
          <a:lstStyle/>
          <a:p>
            <a:pPr algn="ctr"/>
            <a:r>
              <a:rPr lang="en-US" sz="5400" dirty="0">
                <a:solidFill>
                  <a:srgbClr val="7030A0"/>
                </a:solidFill>
                <a:latin typeface="Aharoni" panose="020F0502020204030204" pitchFamily="34" charset="0"/>
                <a:cs typeface="Aharoni" panose="020F0502020204030204" pitchFamily="34" charset="0"/>
              </a:rPr>
              <a:t>How does this make you feel? </a:t>
            </a:r>
          </a:p>
        </p:txBody>
      </p:sp>
      <p:sp>
        <p:nvSpPr>
          <p:cNvPr id="4" name="Heart 3">
            <a:extLst>
              <a:ext uri="{FF2B5EF4-FFF2-40B4-BE49-F238E27FC236}">
                <a16:creationId xmlns:a16="http://schemas.microsoft.com/office/drawing/2014/main" xmlns="" id="{D976488D-B956-9846-8DEE-FBF1590AC178}"/>
              </a:ext>
            </a:extLst>
          </p:cNvPr>
          <p:cNvSpPr/>
          <p:nvPr/>
        </p:nvSpPr>
        <p:spPr>
          <a:xfrm>
            <a:off x="5769735" y="1191738"/>
            <a:ext cx="2599281" cy="2298438"/>
          </a:xfrm>
          <a:prstGeom prst="hear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6771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E65E9E0-0DC8-B242-901F-A5DBE0CB48F7}"/>
              </a:ext>
            </a:extLst>
          </p:cNvPr>
          <p:cNvSpPr txBox="1"/>
          <p:nvPr/>
        </p:nvSpPr>
        <p:spPr>
          <a:xfrm>
            <a:off x="774984" y="1090372"/>
            <a:ext cx="7840981" cy="1754326"/>
          </a:xfrm>
          <a:prstGeom prst="rect">
            <a:avLst/>
          </a:prstGeom>
          <a:noFill/>
        </p:spPr>
        <p:txBody>
          <a:bodyPr wrap="square" rtlCol="0">
            <a:spAutoFit/>
          </a:bodyPr>
          <a:lstStyle/>
          <a:p>
            <a:pPr algn="ctr"/>
            <a:r>
              <a:rPr lang="en-US" sz="5400" dirty="0">
                <a:solidFill>
                  <a:srgbClr val="C53AB8"/>
                </a:solidFill>
                <a:latin typeface="Aharoni" panose="020F0502020204030204" pitchFamily="34" charset="0"/>
                <a:cs typeface="Aharoni" panose="020F0502020204030204" pitchFamily="34" charset="0"/>
              </a:rPr>
              <a:t>What needs to happen?</a:t>
            </a:r>
          </a:p>
        </p:txBody>
      </p:sp>
    </p:spTree>
    <p:extLst>
      <p:ext uri="{BB962C8B-B14F-4D97-AF65-F5344CB8AC3E}">
        <p14:creationId xmlns:p14="http://schemas.microsoft.com/office/powerpoint/2010/main" val="3993235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050" name="Picture 2">
            <a:hlinkClick r:id="rId4"/>
            <a:extLst>
              <a:ext uri="{FF2B5EF4-FFF2-40B4-BE49-F238E27FC236}">
                <a16:creationId xmlns:a16="http://schemas.microsoft.com/office/drawing/2014/main" xmlns="" id="{70746F86-A47F-364F-8FB6-4C3070C05B9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749" b="4732"/>
          <a:stretch/>
        </p:blipFill>
        <p:spPr bwMode="auto">
          <a:xfrm>
            <a:off x="2060619" y="334852"/>
            <a:ext cx="6748530" cy="3902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14672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SharedContentType xmlns="Microsoft.SharePoint.Taxonomy.ContentTypeSync" SourceId="3bffd374-f6e7-466c-9533-0f5f1a899a5e" ContentTypeId="0x010100AA05B90DBFE04643B9F9D96E9BC23956" PreviousValue="false"/>
</file>

<file path=customXml/item3.xml><?xml version="1.0" encoding="utf-8"?>
<ct:contentTypeSchema xmlns:ct="http://schemas.microsoft.com/office/2006/metadata/contentType" xmlns:ma="http://schemas.microsoft.com/office/2006/metadata/properties/metaAttributes" ct:_="" ma:_="" ma:contentTypeName="Word" ma:contentTypeID="0x010100AA05B90DBFE04643B9F9D96E9BC2395600140861C94FE06441BD2D78571386BAA1" ma:contentTypeVersion="22" ma:contentTypeDescription="" ma:contentTypeScope="" ma:versionID="fcb28868ba0dde26ca934f7f32ceed00">
  <xsd:schema xmlns:xsd="http://www.w3.org/2001/XMLSchema" xmlns:xs="http://www.w3.org/2001/XMLSchema" xmlns:p="http://schemas.microsoft.com/office/2006/metadata/properties" xmlns:ns2="0509b246-36c9-4660-9234-ba10f3bf328d" xmlns:ns3="dcd82531-3de1-4da7-bdf5-2ee2868e02cf" xmlns:ns4="ad6e7cd0-ae28-4215-bdc5-e5312e98c00a" targetNamespace="http://schemas.microsoft.com/office/2006/metadata/properties" ma:root="true" ma:fieldsID="046696cce0d89465b90b606f5a8c1e37" ns2:_="" ns3:_="" ns4:_="">
    <xsd:import namespace="0509b246-36c9-4660-9234-ba10f3bf328d"/>
    <xsd:import namespace="dcd82531-3de1-4da7-bdf5-2ee2868e02cf"/>
    <xsd:import namespace="ad6e7cd0-ae28-4215-bdc5-e5312e98c00a"/>
    <xsd:element name="properties">
      <xsd:complexType>
        <xsd:sequence>
          <xsd:element name="documentManagement">
            <xsd:complexType>
              <xsd:all>
                <xsd:element ref="ns2:l3972f04061e4d858d6635f7d5457806" minOccurs="0"/>
                <xsd:element ref="ns2:TaxCatchAll" minOccurs="0"/>
                <xsd:element ref="ns2:TaxCatchAllLabel" minOccurs="0"/>
                <xsd:element ref="ns2:i03de573c5a4430bac16d5438d06e2d3" minOccurs="0"/>
                <xsd:element ref="ns2:b1f4a786422146cca425852cd0e61580" minOccurs="0"/>
                <xsd:element ref="ns2:e16f5f8b5862493e8676b80ba43cabc3" minOccurs="0"/>
                <xsd:element ref="ns3:_dlc_DocId" minOccurs="0"/>
                <xsd:element ref="ns3:_dlc_DocIdUrl" minOccurs="0"/>
                <xsd:element ref="ns3:_dlc_DocIdPersistId" minOccurs="0"/>
                <xsd:element ref="ns4:MediaServiceMetadata" minOccurs="0"/>
                <xsd:element ref="ns4:MediaServiceFastMetadata" minOccurs="0"/>
                <xsd:element ref="ns3:SharedWithUsers" minOccurs="0"/>
                <xsd:element ref="ns3:SharedWithDetails"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09b246-36c9-4660-9234-ba10f3bf328d" elementFormDefault="qualified">
    <xsd:import namespace="http://schemas.microsoft.com/office/2006/documentManagement/types"/>
    <xsd:import namespace="http://schemas.microsoft.com/office/infopath/2007/PartnerControls"/>
    <xsd:element name="l3972f04061e4d858d6635f7d5457806" ma:index="8" ma:taxonomy="true" ma:internalName="l3972f04061e4d858d6635f7d5457806" ma:taxonomyFieldName="Data_x0020_Classification" ma:displayName="Data Classification" ma:readOnly="false" ma:default="1;#Internal|78588ca9-23cc-44a4-9006-95c2deff13a9" ma:fieldId="{53972f04-061e-4d85-8d66-35f7d5457806}" ma:sspId="3bffd374-f6e7-466c-9533-0f5f1a899a5e" ma:termSetId="d3387f67-baf8-4d0c-9ad8-793f5dceff91" ma:anchorId="00000000-0000-0000-0000-000000000000" ma:open="false" ma:isKeyword="false">
      <xsd:complexType>
        <xsd:sequence>
          <xsd:element ref="pc:Terms" minOccurs="0" maxOccurs="1"/>
        </xsd:sequence>
      </xsd:complexType>
    </xsd:element>
    <xsd:element name="TaxCatchAll" ma:index="9" nillable="true" ma:displayName="Taxonomy Catch All Column" ma:description="" ma:hidden="true" ma:list="{d005ee5b-e938-46b4-8a7f-dc276924160b}" ma:internalName="TaxCatchAll" ma:showField="CatchAllData" ma:web="dcd82531-3de1-4da7-bdf5-2ee2868e02cf">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d005ee5b-e938-46b4-8a7f-dc276924160b}" ma:internalName="TaxCatchAllLabel" ma:readOnly="true" ma:showField="CatchAllDataLabel" ma:web="dcd82531-3de1-4da7-bdf5-2ee2868e02cf">
      <xsd:complexType>
        <xsd:complexContent>
          <xsd:extension base="dms:MultiChoiceLookup">
            <xsd:sequence>
              <xsd:element name="Value" type="dms:Lookup" maxOccurs="unbounded" minOccurs="0" nillable="true"/>
            </xsd:sequence>
          </xsd:extension>
        </xsd:complexContent>
      </xsd:complexType>
    </xsd:element>
    <xsd:element name="i03de573c5a4430bac16d5438d06e2d3" ma:index="12" ma:taxonomy="true" ma:internalName="i03de573c5a4430bac16d5438d06e2d3" ma:taxonomyFieldName="Data_x0020_Protection" ma:displayName="Data Protection" ma:readOnly="false" ma:default="2;#Unknown|d6c23ab4-5ca0-449a-b3c4-bcd121b73660" ma:fieldId="{203de573-c5a4-430b-ac16-d5438d06e2d3}" ma:sspId="3bffd374-f6e7-466c-9533-0f5f1a899a5e" ma:termSetId="8e2a195f-a793-49a9-8c00-2f2d870b4491" ma:anchorId="00000000-0000-0000-0000-000000000000" ma:open="false" ma:isKeyword="false">
      <xsd:complexType>
        <xsd:sequence>
          <xsd:element ref="pc:Terms" minOccurs="0" maxOccurs="1"/>
        </xsd:sequence>
      </xsd:complexType>
    </xsd:element>
    <xsd:element name="b1f4a786422146cca425852cd0e61580" ma:index="14" nillable="true" ma:taxonomy="true" ma:internalName="b1f4a786422146cca425852cd0e61580" ma:taxonomyFieldName="Function" ma:displayName="Function" ma:default="" ma:fieldId="{b1f4a786-4221-46cc-a425-852cd0e61580}" ma:sspId="3bffd374-f6e7-466c-9533-0f5f1a899a5e" ma:termSetId="da6acc4b-aae8-4cda-ab3f-b4d6d364d93d" ma:anchorId="00000000-0000-0000-0000-000000000000" ma:open="false" ma:isKeyword="false">
      <xsd:complexType>
        <xsd:sequence>
          <xsd:element ref="pc:Terms" minOccurs="0" maxOccurs="1"/>
        </xsd:sequence>
      </xsd:complexType>
    </xsd:element>
    <xsd:element name="e16f5f8b5862493e8676b80ba43cabc3" ma:index="16" ma:taxonomy="true" ma:internalName="e16f5f8b5862493e8676b80ba43cabc3" ma:taxonomyFieldName="Retention" ma:displayName="Retention" ma:readOnly="false" ma:default="3;#7|ccc6875f-8bc3-48b9-9b72-e27457aa5ce4" ma:fieldId="{e16f5f8b-5862-493e-8676-b80ba43cabc3}" ma:sspId="3bffd374-f6e7-466c-9533-0f5f1a899a5e" ma:termSetId="00d61c90-6890-4d80-80e1-8fd8478caea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cd82531-3de1-4da7-bdf5-2ee2868e02cf" elementFormDefault="qualified">
    <xsd:import namespace="http://schemas.microsoft.com/office/2006/documentManagement/types"/>
    <xsd:import namespace="http://schemas.microsoft.com/office/infopath/2007/PartnerControls"/>
    <xsd:element name="_dlc_DocId" ma:index="18" nillable="true" ma:displayName="Document ID Value" ma:description="The value of the document ID assigned to this item." ma:internalName="_dlc_DocId" ma:readOnly="true">
      <xsd:simpleType>
        <xsd:restriction base="dms:Text"/>
      </xsd:simpleType>
    </xsd:element>
    <xsd:element name="_dlc_DocIdUrl" ma:index="1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0" nillable="true" ma:displayName="Persist ID" ma:description="Keep ID on add." ma:hidden="true" ma:internalName="_dlc_DocIdPersistId" ma:readOnly="true">
      <xsd:simpleType>
        <xsd:restriction base="dms:Boolean"/>
      </xsd:simpleType>
    </xsd:element>
    <xsd:element name="SharedWithUsers" ma:index="2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d6e7cd0-ae28-4215-bdc5-e5312e98c00a" elementFormDefault="qualified">
    <xsd:import namespace="http://schemas.microsoft.com/office/2006/documentManagement/types"/>
    <xsd:import namespace="http://schemas.microsoft.com/office/infopath/2007/PartnerControls"/>
    <xsd:element name="MediaServiceMetadata" ma:index="21" nillable="true" ma:displayName="MediaServiceMetadata" ma:description="" ma:hidden="true" ma:internalName="MediaServiceMetadata" ma:readOnly="true">
      <xsd:simpleType>
        <xsd:restriction base="dms:Note"/>
      </xsd:simpleType>
    </xsd:element>
    <xsd:element name="MediaServiceFastMetadata" ma:index="22" nillable="true" ma:displayName="MediaServiceFastMetadata" ma:description="" ma:hidden="true" ma:internalName="MediaServiceFastMetadata" ma:readOnly="true">
      <xsd:simpleType>
        <xsd:restriction base="dms:Note"/>
      </xsd:simpleType>
    </xsd:element>
    <xsd:element name="MediaServiceDateTaken" ma:index="25" nillable="true" ma:displayName="MediaServiceDateTaken" ma:hidden="true" ma:internalName="MediaServiceDateTaken" ma:readOnly="true">
      <xsd:simpleType>
        <xsd:restriction base="dms:Text"/>
      </xsd:simpleType>
    </xsd:element>
    <xsd:element name="MediaServiceAutoTags" ma:index="26" nillable="true" ma:displayName="MediaServiceAutoTags" ma:internalName="MediaServiceAutoTags" ma:readOnly="true">
      <xsd:simpleType>
        <xsd:restriction base="dms:Text"/>
      </xsd:simpleType>
    </xsd:element>
    <xsd:element name="MediaServiceLocation" ma:index="27" nillable="true" ma:displayName="MediaServiceLocation" ma:internalName="MediaServiceLocation" ma:readOnly="true">
      <xsd:simpleType>
        <xsd:restriction base="dms:Text"/>
      </xsd:simpleType>
    </xsd:element>
    <xsd:element name="MediaServiceOCR" ma:index="28" nillable="true" ma:displayName="MediaServiceOCR" ma:internalName="MediaServiceOCR" ma:readOnly="true">
      <xsd:simpleType>
        <xsd:restriction base="dms:Note">
          <xsd:maxLength value="255"/>
        </xsd:restriction>
      </xsd:simpleType>
    </xsd:element>
    <xsd:element name="MediaServiceEventHashCode" ma:index="29" nillable="true" ma:displayName="MediaServiceEventHashCode" ma:hidden="true" ma:internalName="MediaServiceEventHashCode" ma:readOnly="true">
      <xsd:simpleType>
        <xsd:restriction base="dms:Text"/>
      </xsd:simpleType>
    </xsd:element>
    <xsd:element name="MediaServiceGenerationTime" ma:index="30"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i03de573c5a4430bac16d5438d06e2d3 xmlns="0509b246-36c9-4660-9234-ba10f3bf328d">
      <Terms xmlns="http://schemas.microsoft.com/office/infopath/2007/PartnerControls">
        <TermInfo xmlns="http://schemas.microsoft.com/office/infopath/2007/PartnerControls">
          <TermName xmlns="http://schemas.microsoft.com/office/infopath/2007/PartnerControls">Unknown</TermName>
          <TermId xmlns="http://schemas.microsoft.com/office/infopath/2007/PartnerControls">d6c23ab4-5ca0-449a-b3c4-bcd121b73660</TermId>
        </TermInfo>
      </Terms>
    </i03de573c5a4430bac16d5438d06e2d3>
    <l3972f04061e4d858d6635f7d5457806 xmlns="0509b246-36c9-4660-9234-ba10f3bf328d">
      <Terms xmlns="http://schemas.microsoft.com/office/infopath/2007/PartnerControls">
        <TermInfo xmlns="http://schemas.microsoft.com/office/infopath/2007/PartnerControls">
          <TermName xmlns="http://schemas.microsoft.com/office/infopath/2007/PartnerControls">Internal</TermName>
          <TermId xmlns="http://schemas.microsoft.com/office/infopath/2007/PartnerControls">78588ca9-23cc-44a4-9006-95c2deff13a9</TermId>
        </TermInfo>
      </Terms>
    </l3972f04061e4d858d6635f7d5457806>
    <_dlc_DocId xmlns="dcd82531-3de1-4da7-bdf5-2ee2868e02cf">7K7D7UF2ZV5D-1618788724-133058</_dlc_DocId>
    <TaxCatchAll xmlns="0509b246-36c9-4660-9234-ba10f3bf328d">
      <Value>3</Value>
      <Value>2</Value>
      <Value>1</Value>
    </TaxCatchAll>
    <e16f5f8b5862493e8676b80ba43cabc3 xmlns="0509b246-36c9-4660-9234-ba10f3bf328d">
      <Terms xmlns="http://schemas.microsoft.com/office/infopath/2007/PartnerControls">
        <TermInfo xmlns="http://schemas.microsoft.com/office/infopath/2007/PartnerControls">
          <TermName xmlns="http://schemas.microsoft.com/office/infopath/2007/PartnerControls">7</TermName>
          <TermId xmlns="http://schemas.microsoft.com/office/infopath/2007/PartnerControls">ccc6875f-8bc3-48b9-9b72-e27457aa5ce4</TermId>
        </TermInfo>
      </Terms>
    </e16f5f8b5862493e8676b80ba43cabc3>
    <_dlc_DocIdUrl xmlns="dcd82531-3de1-4da7-bdf5-2ee2868e02cf">
      <Url>https://nwgcloud.sharepoint.com/sites/TD0049/_layouts/15/DocIdRedir.aspx?ID=7K7D7UF2ZV5D-1618788724-133058</Url>
      <Description>7K7D7UF2ZV5D-1618788724-133058</Description>
    </_dlc_DocIdUrl>
    <b1f4a786422146cca425852cd0e61580 xmlns="0509b246-36c9-4660-9234-ba10f3bf328d">
      <Terms xmlns="http://schemas.microsoft.com/office/infopath/2007/PartnerControls"/>
    </b1f4a786422146cca425852cd0e61580>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4BA946-32F9-4BAE-B900-0DDC373E5792}">
  <ds:schemaRefs>
    <ds:schemaRef ds:uri="http://schemas.microsoft.com/sharepoint/events"/>
  </ds:schemaRefs>
</ds:datastoreItem>
</file>

<file path=customXml/itemProps2.xml><?xml version="1.0" encoding="utf-8"?>
<ds:datastoreItem xmlns:ds="http://schemas.openxmlformats.org/officeDocument/2006/customXml" ds:itemID="{9073FB7A-D052-4E76-810A-4D7C88700F69}">
  <ds:schemaRefs>
    <ds:schemaRef ds:uri="Microsoft.SharePoint.Taxonomy.ContentTypeSync"/>
  </ds:schemaRefs>
</ds:datastoreItem>
</file>

<file path=customXml/itemProps3.xml><?xml version="1.0" encoding="utf-8"?>
<ds:datastoreItem xmlns:ds="http://schemas.openxmlformats.org/officeDocument/2006/customXml" ds:itemID="{4483D004-5C82-4001-BB99-A9289056C7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09b246-36c9-4660-9234-ba10f3bf328d"/>
    <ds:schemaRef ds:uri="dcd82531-3de1-4da7-bdf5-2ee2868e02cf"/>
    <ds:schemaRef ds:uri="ad6e7cd0-ae28-4215-bdc5-e5312e98c0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6F7B859-DC3F-4EF4-BAF5-A101BAD93D48}">
  <ds:schemaRefs>
    <ds:schemaRef ds:uri="http://schemas.microsoft.com/office/infopath/2007/PartnerControls"/>
    <ds:schemaRef ds:uri="http://purl.org/dc/terms/"/>
    <ds:schemaRef ds:uri="http://schemas.microsoft.com/office/2006/documentManagement/types"/>
    <ds:schemaRef ds:uri="0509b246-36c9-4660-9234-ba10f3bf328d"/>
    <ds:schemaRef ds:uri="ad6e7cd0-ae28-4215-bdc5-e5312e98c00a"/>
    <ds:schemaRef ds:uri="http://schemas.microsoft.com/office/2006/metadata/properties"/>
    <ds:schemaRef ds:uri="http://schemas.openxmlformats.org/package/2006/metadata/core-properties"/>
    <ds:schemaRef ds:uri="http://purl.org/dc/elements/1.1/"/>
    <ds:schemaRef ds:uri="dcd82531-3de1-4da7-bdf5-2ee2868e02cf"/>
    <ds:schemaRef ds:uri="http://www.w3.org/XML/1998/namespace"/>
    <ds:schemaRef ds:uri="http://purl.org/dc/dcmitype/"/>
  </ds:schemaRefs>
</ds:datastoreItem>
</file>

<file path=customXml/itemProps5.xml><?xml version="1.0" encoding="utf-8"?>
<ds:datastoreItem xmlns:ds="http://schemas.openxmlformats.org/officeDocument/2006/customXml" ds:itemID="{5E651E56-AC81-416F-907C-ABB32CC122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357</TotalTime>
  <Words>669</Words>
  <Application>Microsoft Office PowerPoint</Application>
  <PresentationFormat>Custom</PresentationFormat>
  <Paragraphs>108</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Aharoni</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Hall</dc:creator>
  <cp:lastModifiedBy>Robert Eagleton</cp:lastModifiedBy>
  <cp:revision>14</cp:revision>
  <dcterms:created xsi:type="dcterms:W3CDTF">2020-02-10T09:59:32Z</dcterms:created>
  <dcterms:modified xsi:type="dcterms:W3CDTF">2020-02-14T13:37:51Z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0x010100AA05B90DBFE04643B9F9D96E9BC2395600140861C94FE06441BD2D78571386BAA1</vt:lpwstr>
  </property>
  <property fmtid="{D5CDD505-2E9C-101B-9397-08002B2CF9AE}" pid="3" name="Data Protection">
    <vt:lpwstr>2;#Unknown|d6c23ab4-5ca0-449a-b3c4-bcd121b73660</vt:lpwstr>
  </property>
  <property fmtid="{D5CDD505-2E9C-101B-9397-08002B2CF9AE}" pid="4" name="Retention">
    <vt:lpwstr>3;#7|ccc6875f-8bc3-48b9-9b72-e27457aa5ce4</vt:lpwstr>
  </property>
  <property fmtid="{D5CDD505-2E9C-101B-9397-08002B2CF9AE}" pid="5" name="_dlc_DocIdItemGuid">
    <vt:lpwstr>85725dac-4c0b-4bc2-b931-cf9832c15baf</vt:lpwstr>
  </property>
  <property fmtid="{D5CDD505-2E9C-101B-9397-08002B2CF9AE}" pid="6" name="Data Classification">
    <vt:lpwstr>1;#Internal|78588ca9-23cc-44a4-9006-95c2deff13a9</vt:lpwstr>
  </property>
  <property fmtid="{D5CDD505-2E9C-101B-9397-08002B2CF9AE}" pid="7" name="Function">
    <vt:lpwstr/>
  </property>
</Properties>
</file>